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1"/>
  </p:sldMasterIdLst>
  <p:notesMasterIdLst>
    <p:notesMasterId r:id="rId33"/>
  </p:notesMasterIdLst>
  <p:handoutMasterIdLst>
    <p:handoutMasterId r:id="rId34"/>
  </p:handoutMasterIdLst>
  <p:sldIdLst>
    <p:sldId id="256" r:id="rId2"/>
    <p:sldId id="351" r:id="rId3"/>
    <p:sldId id="349" r:id="rId4"/>
    <p:sldId id="394" r:id="rId5"/>
    <p:sldId id="347" r:id="rId6"/>
    <p:sldId id="389" r:id="rId7"/>
    <p:sldId id="304" r:id="rId8"/>
    <p:sldId id="390" r:id="rId9"/>
    <p:sldId id="391" r:id="rId10"/>
    <p:sldId id="392" r:id="rId11"/>
    <p:sldId id="346" r:id="rId12"/>
    <p:sldId id="393" r:id="rId13"/>
    <p:sldId id="376" r:id="rId14"/>
    <p:sldId id="359" r:id="rId15"/>
    <p:sldId id="383" r:id="rId16"/>
    <p:sldId id="384" r:id="rId17"/>
    <p:sldId id="379" r:id="rId18"/>
    <p:sldId id="299" r:id="rId19"/>
    <p:sldId id="441" r:id="rId20"/>
    <p:sldId id="296" r:id="rId21"/>
    <p:sldId id="312" r:id="rId22"/>
    <p:sldId id="344" r:id="rId23"/>
    <p:sldId id="370" r:id="rId24"/>
    <p:sldId id="290" r:id="rId25"/>
    <p:sldId id="444" r:id="rId26"/>
    <p:sldId id="386" r:id="rId27"/>
    <p:sldId id="309" r:id="rId28"/>
    <p:sldId id="301" r:id="rId29"/>
    <p:sldId id="442" r:id="rId30"/>
    <p:sldId id="443" r:id="rId31"/>
    <p:sldId id="418"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1" autoAdjust="0"/>
    <p:restoredTop sz="94280" autoAdjust="0"/>
  </p:normalViewPr>
  <p:slideViewPr>
    <p:cSldViewPr snapToGrid="0" snapToObjects="1">
      <p:cViewPr>
        <p:scale>
          <a:sx n="66" d="100"/>
          <a:sy n="66" d="100"/>
        </p:scale>
        <p:origin x="1638"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BD5954C-FC11-4E0E-99A2-43E81A2C68C2}" type="datetimeFigureOut">
              <a:rPr lang="en-US" smtClean="0"/>
              <a:t>6/14/2019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A081C885-98D4-4E5B-A05C-1E85EBB51CB1}" type="slidenum">
              <a:rPr lang="en-US" smtClean="0"/>
              <a:t>‹#›</a:t>
            </a:fld>
            <a:endParaRPr lang="en-US"/>
          </a:p>
        </p:txBody>
      </p:sp>
    </p:spTree>
    <p:extLst>
      <p:ext uri="{BB962C8B-B14F-4D97-AF65-F5344CB8AC3E}">
        <p14:creationId xmlns:p14="http://schemas.microsoft.com/office/powerpoint/2010/main" val="344061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48DF7AA-F3B3-47DE-A73E-33BB919A52D8}" type="datetimeFigureOut">
              <a:rPr lang="en-US" smtClean="0"/>
              <a:t>6/14/2019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23C4DA7-C854-49C1-90AC-F18ACD2B4BE7}" type="slidenum">
              <a:rPr lang="en-US" smtClean="0"/>
              <a:t>‹#›</a:t>
            </a:fld>
            <a:endParaRPr lang="en-US"/>
          </a:p>
        </p:txBody>
      </p:sp>
    </p:spTree>
    <p:extLst>
      <p:ext uri="{BB962C8B-B14F-4D97-AF65-F5344CB8AC3E}">
        <p14:creationId xmlns:p14="http://schemas.microsoft.com/office/powerpoint/2010/main" val="335247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23C4DA7-C854-49C1-90AC-F18ACD2B4BE7}" type="slidenum">
              <a:rPr lang="en-US" smtClean="0"/>
              <a:t>1</a:t>
            </a:fld>
            <a:endParaRPr lang="en-US"/>
          </a:p>
        </p:txBody>
      </p:sp>
    </p:spTree>
    <p:extLst>
      <p:ext uri="{BB962C8B-B14F-4D97-AF65-F5344CB8AC3E}">
        <p14:creationId xmlns:p14="http://schemas.microsoft.com/office/powerpoint/2010/main" val="99697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14</a:t>
            </a:fld>
            <a:endParaRPr lang="en-US"/>
          </a:p>
        </p:txBody>
      </p:sp>
    </p:spTree>
    <p:extLst>
      <p:ext uri="{BB962C8B-B14F-4D97-AF65-F5344CB8AC3E}">
        <p14:creationId xmlns:p14="http://schemas.microsoft.com/office/powerpoint/2010/main" val="355164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17</a:t>
            </a:fld>
            <a:endParaRPr lang="en-US"/>
          </a:p>
        </p:txBody>
      </p:sp>
    </p:spTree>
    <p:extLst>
      <p:ext uri="{BB962C8B-B14F-4D97-AF65-F5344CB8AC3E}">
        <p14:creationId xmlns:p14="http://schemas.microsoft.com/office/powerpoint/2010/main" val="99362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18</a:t>
            </a:fld>
            <a:endParaRPr lang="en-US"/>
          </a:p>
        </p:txBody>
      </p:sp>
    </p:spTree>
    <p:extLst>
      <p:ext uri="{BB962C8B-B14F-4D97-AF65-F5344CB8AC3E}">
        <p14:creationId xmlns:p14="http://schemas.microsoft.com/office/powerpoint/2010/main" val="25261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20</a:t>
            </a:fld>
            <a:endParaRPr lang="en-US"/>
          </a:p>
        </p:txBody>
      </p:sp>
    </p:spTree>
    <p:extLst>
      <p:ext uri="{BB962C8B-B14F-4D97-AF65-F5344CB8AC3E}">
        <p14:creationId xmlns:p14="http://schemas.microsoft.com/office/powerpoint/2010/main" val="25098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21</a:t>
            </a:fld>
            <a:endParaRPr lang="en-US"/>
          </a:p>
        </p:txBody>
      </p:sp>
    </p:spTree>
    <p:extLst>
      <p:ext uri="{BB962C8B-B14F-4D97-AF65-F5344CB8AC3E}">
        <p14:creationId xmlns:p14="http://schemas.microsoft.com/office/powerpoint/2010/main" val="213517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22</a:t>
            </a:fld>
            <a:endParaRPr lang="en-US"/>
          </a:p>
        </p:txBody>
      </p:sp>
    </p:spTree>
    <p:extLst>
      <p:ext uri="{BB962C8B-B14F-4D97-AF65-F5344CB8AC3E}">
        <p14:creationId xmlns:p14="http://schemas.microsoft.com/office/powerpoint/2010/main" val="281097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were so many issues, the Autism Task</a:t>
            </a:r>
            <a:r>
              <a:rPr lang="en-US" baseline="0" dirty="0"/>
              <a:t> Force was created in 2007.  In 2008, the Autism Needs Assessment was completed.  In 2009, the AIACC was approved as the permanent entity to carry on the work of the Autism Task Force.</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23</a:t>
            </a:fld>
            <a:endParaRPr lang="en-US"/>
          </a:p>
        </p:txBody>
      </p:sp>
    </p:spTree>
    <p:extLst>
      <p:ext uri="{BB962C8B-B14F-4D97-AF65-F5344CB8AC3E}">
        <p14:creationId xmlns:p14="http://schemas.microsoft.com/office/powerpoint/2010/main" val="166486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24</a:t>
            </a:fld>
            <a:endParaRPr lang="en-US"/>
          </a:p>
        </p:txBody>
      </p:sp>
    </p:spTree>
    <p:extLst>
      <p:ext uri="{BB962C8B-B14F-4D97-AF65-F5344CB8AC3E}">
        <p14:creationId xmlns:p14="http://schemas.microsoft.com/office/powerpoint/2010/main" val="285254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27</a:t>
            </a:fld>
            <a:endParaRPr lang="en-US"/>
          </a:p>
        </p:txBody>
      </p:sp>
    </p:spTree>
    <p:extLst>
      <p:ext uri="{BB962C8B-B14F-4D97-AF65-F5344CB8AC3E}">
        <p14:creationId xmlns:p14="http://schemas.microsoft.com/office/powerpoint/2010/main" val="97482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28</a:t>
            </a:fld>
            <a:endParaRPr lang="en-US"/>
          </a:p>
        </p:txBody>
      </p:sp>
    </p:spTree>
    <p:extLst>
      <p:ext uri="{BB962C8B-B14F-4D97-AF65-F5344CB8AC3E}">
        <p14:creationId xmlns:p14="http://schemas.microsoft.com/office/powerpoint/2010/main" val="291085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met or knows someone with a diagnosis of Autism</a:t>
            </a:r>
            <a:r>
              <a:rPr lang="en-US" baseline="0" dirty="0"/>
              <a:t> Spectrum Disorder?</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2</a:t>
            </a:fld>
            <a:endParaRPr lang="en-US"/>
          </a:p>
        </p:txBody>
      </p:sp>
    </p:spTree>
    <p:extLst>
      <p:ext uri="{BB962C8B-B14F-4D97-AF65-F5344CB8AC3E}">
        <p14:creationId xmlns:p14="http://schemas.microsoft.com/office/powerpoint/2010/main" val="251702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29</a:t>
            </a:fld>
            <a:endParaRPr lang="en-US"/>
          </a:p>
        </p:txBody>
      </p:sp>
    </p:spTree>
    <p:extLst>
      <p:ext uri="{BB962C8B-B14F-4D97-AF65-F5344CB8AC3E}">
        <p14:creationId xmlns:p14="http://schemas.microsoft.com/office/powerpoint/2010/main" val="29868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3</a:t>
            </a:fld>
            <a:endParaRPr lang="en-US"/>
          </a:p>
        </p:txBody>
      </p:sp>
    </p:spTree>
    <p:extLst>
      <p:ext uri="{BB962C8B-B14F-4D97-AF65-F5344CB8AC3E}">
        <p14:creationId xmlns:p14="http://schemas.microsoft.com/office/powerpoint/2010/main" val="41332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1.7% of 8yos</a:t>
            </a:r>
          </a:p>
          <a:p>
            <a:endParaRPr lang="en-US" dirty="0"/>
          </a:p>
          <a:p>
            <a:r>
              <a:rPr lang="en-US" dirty="0"/>
              <a:t>Though</a:t>
            </a:r>
            <a:r>
              <a:rPr lang="en-US" baseline="0" dirty="0"/>
              <a:t> boys were 4 times more likely to be identified with ASD than girls, ASD diagnoses in females are on the rise. It’s been said and researched that many females with ASD have a “social camouflage.” Generally, girls are able to socially adapt easier than boys, and the same is true for girls on the spectrum. We often see girls that are seemingly engaged (maybe standing with a group of people and trying to do what they do because she knows that’s what she is supposed to do), but these girls are often not connecting, which is the big difference. It’s easier for girls to fall under the radar until the teenage years when social atmospheres become much more complex. At that point, their social deficits start to unfold and the question of ASD arises. Thus, many girls are not diagnosed until later in life. Of course, there are always exceptions to this, but this is generally what we see in clinical settings. Researchers are starting to explore this idea of “social camouflage” more. </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4</a:t>
            </a:fld>
            <a:endParaRPr lang="en-US"/>
          </a:p>
        </p:txBody>
      </p:sp>
    </p:spTree>
    <p:extLst>
      <p:ext uri="{BB962C8B-B14F-4D97-AF65-F5344CB8AC3E}">
        <p14:creationId xmlns:p14="http://schemas.microsoft.com/office/powerpoint/2010/main" val="210406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ASD Definition</a:t>
            </a:r>
          </a:p>
          <a:p>
            <a:pPr lvl="1"/>
            <a:r>
              <a:rPr lang="en-US" sz="1200" kern="1200" dirty="0">
                <a:solidFill>
                  <a:schemeClr val="tx1"/>
                </a:solidFill>
                <a:effectLst/>
                <a:latin typeface="+mn-lt"/>
                <a:ea typeface="+mn-ea"/>
                <a:cs typeface="+mn-cs"/>
              </a:rPr>
              <a:t>Restricted and repetitive behaviors</a:t>
            </a:r>
          </a:p>
          <a:p>
            <a:pPr lvl="1"/>
            <a:r>
              <a:rPr lang="en-US" sz="1200" kern="1200" dirty="0">
                <a:solidFill>
                  <a:schemeClr val="tx1"/>
                </a:solidFill>
                <a:effectLst/>
                <a:latin typeface="+mn-lt"/>
                <a:ea typeface="+mn-ea"/>
                <a:cs typeface="+mn-cs"/>
              </a:rPr>
              <a:t>Social communication</a:t>
            </a:r>
          </a:p>
          <a:p>
            <a:pPr lvl="1"/>
            <a:r>
              <a:rPr lang="en-US" sz="1200" kern="1200" dirty="0">
                <a:solidFill>
                  <a:schemeClr val="tx1"/>
                </a:solidFill>
                <a:effectLst/>
                <a:latin typeface="+mn-lt"/>
                <a:ea typeface="+mn-ea"/>
                <a:cs typeface="+mn-cs"/>
              </a:rPr>
              <a:t>Difference in presentation of symptoms</a:t>
            </a:r>
          </a:p>
          <a:p>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5</a:t>
            </a:fld>
            <a:endParaRPr lang="en-US"/>
          </a:p>
        </p:txBody>
      </p:sp>
    </p:spTree>
    <p:extLst>
      <p:ext uri="{BB962C8B-B14F-4D97-AF65-F5344CB8AC3E}">
        <p14:creationId xmlns:p14="http://schemas.microsoft.com/office/powerpoint/2010/main" val="188175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think about services for any individual, but specific to this discussion the autism population, we have to consider all determinants of health and how they impact an individual. The Social-ecological model is often used both in social work and public health to illustrate the role each family, provider, agency, community, or government can play a role in an individuals health care. </a:t>
            </a:r>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6</a:t>
            </a:fld>
            <a:endParaRPr lang="en-US"/>
          </a:p>
        </p:txBody>
      </p:sp>
    </p:spTree>
    <p:extLst>
      <p:ext uri="{BB962C8B-B14F-4D97-AF65-F5344CB8AC3E}">
        <p14:creationId xmlns:p14="http://schemas.microsoft.com/office/powerpoint/2010/main" val="296776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Lifespan (long term outcomes in mind) – comprehensive approach to care (how services are protective factors for </a:t>
            </a:r>
            <a:r>
              <a:rPr lang="en-US" sz="1200" kern="1200" dirty="0" err="1">
                <a:solidFill>
                  <a:schemeClr val="tx1"/>
                </a:solidFill>
                <a:effectLst/>
                <a:latin typeface="+mn-lt"/>
                <a:ea typeface="+mn-ea"/>
                <a:cs typeface="+mn-cs"/>
              </a:rPr>
              <a:t>longterm</a:t>
            </a:r>
            <a:r>
              <a:rPr lang="en-US" sz="1200" kern="1200" dirty="0">
                <a:solidFill>
                  <a:schemeClr val="tx1"/>
                </a:solidFill>
                <a:effectLst/>
                <a:latin typeface="+mn-lt"/>
                <a:ea typeface="+mn-ea"/>
                <a:cs typeface="+mn-cs"/>
              </a:rPr>
              <a:t> outcomes)</a:t>
            </a:r>
          </a:p>
          <a:p>
            <a:pPr lvl="1"/>
            <a:r>
              <a:rPr lang="en-US" sz="1200" kern="1200" dirty="0">
                <a:solidFill>
                  <a:schemeClr val="tx1"/>
                </a:solidFill>
                <a:effectLst/>
                <a:latin typeface="+mn-lt"/>
                <a:ea typeface="+mn-ea"/>
                <a:cs typeface="+mn-cs"/>
              </a:rPr>
              <a:t>EI (0-2)</a:t>
            </a:r>
          </a:p>
          <a:p>
            <a:pPr lvl="1"/>
            <a:r>
              <a:rPr lang="en-US" sz="1200" kern="1200" dirty="0">
                <a:solidFill>
                  <a:schemeClr val="tx1"/>
                </a:solidFill>
                <a:effectLst/>
                <a:latin typeface="+mn-lt"/>
                <a:ea typeface="+mn-ea"/>
                <a:cs typeface="+mn-cs"/>
              </a:rPr>
              <a:t>CRS (0-21)</a:t>
            </a:r>
          </a:p>
          <a:p>
            <a:pPr lvl="1"/>
            <a:r>
              <a:rPr lang="en-US" sz="1200" kern="1200" dirty="0">
                <a:solidFill>
                  <a:schemeClr val="tx1"/>
                </a:solidFill>
                <a:effectLst/>
                <a:latin typeface="+mn-lt"/>
                <a:ea typeface="+mn-ea"/>
                <a:cs typeface="+mn-cs"/>
              </a:rPr>
              <a:t>VR (14+)</a:t>
            </a:r>
          </a:p>
          <a:p>
            <a:pPr lvl="1"/>
            <a:r>
              <a:rPr lang="en-US" sz="1200" kern="1200" dirty="0">
                <a:solidFill>
                  <a:schemeClr val="tx1"/>
                </a:solidFill>
                <a:effectLst/>
                <a:latin typeface="+mn-lt"/>
                <a:ea typeface="+mn-ea"/>
                <a:cs typeface="+mn-cs"/>
              </a:rPr>
              <a:t>SAIL</a:t>
            </a:r>
          </a:p>
        </p:txBody>
      </p:sp>
      <p:sp>
        <p:nvSpPr>
          <p:cNvPr id="4" name="Slide Number Placeholder 3"/>
          <p:cNvSpPr>
            <a:spLocks noGrp="1"/>
          </p:cNvSpPr>
          <p:nvPr>
            <p:ph type="sldNum" sz="quarter" idx="10"/>
          </p:nvPr>
        </p:nvSpPr>
        <p:spPr/>
        <p:txBody>
          <a:bodyPr/>
          <a:lstStyle/>
          <a:p>
            <a:fld id="{823C4DA7-C854-49C1-90AC-F18ACD2B4BE7}" type="slidenum">
              <a:rPr lang="en-US" smtClean="0"/>
              <a:t>7</a:t>
            </a:fld>
            <a:endParaRPr lang="en-US"/>
          </a:p>
        </p:txBody>
      </p:sp>
    </p:spTree>
    <p:extLst>
      <p:ext uri="{BB962C8B-B14F-4D97-AF65-F5344CB8AC3E}">
        <p14:creationId xmlns:p14="http://schemas.microsoft.com/office/powerpoint/2010/main" val="397095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C4DA7-C854-49C1-90AC-F18ACD2B4BE7}" type="slidenum">
              <a:rPr lang="en-US" smtClean="0"/>
              <a:t>8</a:t>
            </a:fld>
            <a:endParaRPr lang="en-US"/>
          </a:p>
        </p:txBody>
      </p:sp>
    </p:spTree>
    <p:extLst>
      <p:ext uri="{BB962C8B-B14F-4D97-AF65-F5344CB8AC3E}">
        <p14:creationId xmlns:p14="http://schemas.microsoft.com/office/powerpoint/2010/main" val="113034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C4DA7-C854-49C1-90AC-F18ACD2B4BE7}" type="slidenum">
              <a:rPr lang="en-US" smtClean="0"/>
              <a:t>11</a:t>
            </a:fld>
            <a:endParaRPr lang="en-US"/>
          </a:p>
        </p:txBody>
      </p:sp>
    </p:spTree>
    <p:extLst>
      <p:ext uri="{BB962C8B-B14F-4D97-AF65-F5344CB8AC3E}">
        <p14:creationId xmlns:p14="http://schemas.microsoft.com/office/powerpoint/2010/main" val="330293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E53106-AFA4-4B29-9769-332EF2899781}"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63197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5431EA-916F-4341-A2D1-4DF4E8658304}" type="datetime1">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672576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F5431EA-916F-4341-A2D1-4DF4E8658304}"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41136779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F5431EA-916F-4341-A2D1-4DF4E8658304}"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603992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431EA-916F-4341-A2D1-4DF4E8658304}"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19641595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5431EA-916F-4341-A2D1-4DF4E8658304}" type="datetime1">
              <a:rPr lang="en-US" smtClean="0"/>
              <a:t>6/14/2019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6200324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5431EA-916F-4341-A2D1-4DF4E8658304}" type="datetime1">
              <a:rPr lang="en-US" smtClean="0"/>
              <a:t>6/14/2019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17888029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1D4C34-1C7A-4FB9-8CCC-2B6A24E762E6}"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1081548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FFF31-87B9-46BD-BB12-6AB1E62E7185}"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49986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A9A668-04C5-4ADF-A0A8-4A12606EE88D}"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77870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FC4B7-7E5F-487F-AC81-6FCA193D0F2B}" type="datetime1">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93933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01DD45-B90E-4374-8F9A-DB41EA978696}" type="datetime1">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12160819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F3FE0-3E7A-45D8-8AB9-414C5296D313}" type="datetime1">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4549217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78416A7-D408-47C9-B341-78959CF5FF93}" type="datetime1">
              <a:rPr lang="en-US" smtClean="0"/>
              <a:t>6/14/2019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411311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2CF66B-B4ED-4ED6-9978-B6F0E9D8567E}" type="datetime1">
              <a:rPr lang="en-US" smtClean="0"/>
              <a:t>6/14/2019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18851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A216596-01FC-4A43-A1BB-C1DA997A6502}" type="datetime1">
              <a:rPr lang="en-US" smtClean="0"/>
              <a:t>6/14/2019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8179347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DB4063-8EFF-4A86-A6E9-116B96482EF6}" type="datetime1">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A2BF33-E76E-C74E-B6E1-3511D81ED3A6}" type="slidenum">
              <a:rPr lang="en-US" smtClean="0"/>
              <a:pPr/>
              <a:t>‹#›</a:t>
            </a:fld>
            <a:endParaRPr lang="en-US"/>
          </a:p>
        </p:txBody>
      </p:sp>
    </p:spTree>
    <p:extLst>
      <p:ext uri="{BB962C8B-B14F-4D97-AF65-F5344CB8AC3E}">
        <p14:creationId xmlns:p14="http://schemas.microsoft.com/office/powerpoint/2010/main" val="246318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5431EA-916F-4341-A2D1-4DF4E8658304}" type="datetime1">
              <a:rPr lang="en-US" smtClean="0"/>
              <a:t>6/14/2019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0A2BF33-E76E-C74E-B6E1-3511D81ED3A6}" type="slidenum">
              <a:rPr lang="en-US" smtClean="0"/>
              <a:pPr/>
              <a:t>‹#›</a:t>
            </a:fld>
            <a:endParaRPr lang="en-US"/>
          </a:p>
        </p:txBody>
      </p:sp>
    </p:spTree>
    <p:extLst>
      <p:ext uri="{BB962C8B-B14F-4D97-AF65-F5344CB8AC3E}">
        <p14:creationId xmlns:p14="http://schemas.microsoft.com/office/powerpoint/2010/main" val="1548495093"/>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utism-alabam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hyperlink" Target="http://www.autism.alabam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Autism Spectrum Disorder in Alabama</a:t>
            </a:r>
          </a:p>
        </p:txBody>
      </p:sp>
      <p:sp>
        <p:nvSpPr>
          <p:cNvPr id="3" name="Subtitle 2"/>
          <p:cNvSpPr>
            <a:spLocks noGrp="1"/>
          </p:cNvSpPr>
          <p:nvPr>
            <p:ph type="subTitle" idx="1"/>
          </p:nvPr>
        </p:nvSpPr>
        <p:spPr/>
        <p:txBody>
          <a:bodyPr/>
          <a:lstStyle/>
          <a:p>
            <a:r>
              <a:rPr lang="en-US" dirty="0"/>
              <a:t>July 11, 2019</a:t>
            </a:r>
          </a:p>
        </p:txBody>
      </p:sp>
      <p:sp>
        <p:nvSpPr>
          <p:cNvPr id="5" name="Slide Number Placeholder 4"/>
          <p:cNvSpPr>
            <a:spLocks noGrp="1"/>
          </p:cNvSpPr>
          <p:nvPr>
            <p:ph type="sldNum" sz="quarter" idx="12"/>
          </p:nvPr>
        </p:nvSpPr>
        <p:spPr/>
        <p:txBody>
          <a:bodyPr/>
          <a:lstStyle/>
          <a:p>
            <a:fld id="{10A2BF33-E76E-C74E-B6E1-3511D81ED3A6}"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Transitioning to adulthood</a:t>
            </a: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646" y="2776537"/>
            <a:ext cx="2143125" cy="2143125"/>
          </a:xfrm>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10</a:t>
            </a:fld>
            <a:endParaRPr lang="en-US"/>
          </a:p>
        </p:txBody>
      </p:sp>
      <p:sp>
        <p:nvSpPr>
          <p:cNvPr id="15" name="Rounded Rectangular Callout 14"/>
          <p:cNvSpPr/>
          <p:nvPr/>
        </p:nvSpPr>
        <p:spPr>
          <a:xfrm>
            <a:off x="5307980" y="1607751"/>
            <a:ext cx="3569321" cy="3588363"/>
          </a:xfrm>
          <a:prstGeom prst="wedgeRoundRectCallout">
            <a:avLst>
              <a:gd name="adj1" fmla="val -107931"/>
              <a:gd name="adj2" fmla="val -2748"/>
              <a:gd name="adj3" fmla="val 16667"/>
            </a:avLst>
          </a:prstGeom>
          <a:solidFill>
            <a:schemeClr val="accent2">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p:cNvSpPr txBox="1"/>
          <p:nvPr/>
        </p:nvSpPr>
        <p:spPr>
          <a:xfrm>
            <a:off x="5609063" y="1876750"/>
            <a:ext cx="3114908" cy="3139321"/>
          </a:xfrm>
          <a:prstGeom prst="rect">
            <a:avLst/>
          </a:prstGeom>
          <a:noFill/>
        </p:spPr>
        <p:txBody>
          <a:bodyPr wrap="square" rtlCol="0">
            <a:spAutoFit/>
          </a:bodyPr>
          <a:lstStyle/>
          <a:p>
            <a:r>
              <a:rPr lang="en-US" dirty="0">
                <a:solidFill>
                  <a:schemeClr val="bg1"/>
                </a:solidFill>
              </a:rPr>
              <a:t>Planning for the Future:</a:t>
            </a:r>
          </a:p>
          <a:p>
            <a:pPr marL="285750" indent="-285750">
              <a:buFont typeface="Arial" panose="020B0604020202020204" pitchFamily="34" charset="0"/>
              <a:buChar char="•"/>
            </a:pPr>
            <a:r>
              <a:rPr lang="en-US" dirty="0">
                <a:solidFill>
                  <a:schemeClr val="bg1"/>
                </a:solidFill>
              </a:rPr>
              <a:t>Post-secondary Education</a:t>
            </a:r>
          </a:p>
          <a:p>
            <a:pPr marL="285750" indent="-285750">
              <a:buFont typeface="Arial" panose="020B0604020202020204" pitchFamily="34" charset="0"/>
              <a:buChar char="•"/>
            </a:pPr>
            <a:r>
              <a:rPr lang="en-US" dirty="0">
                <a:solidFill>
                  <a:schemeClr val="bg1"/>
                </a:solidFill>
              </a:rPr>
              <a:t>Job Training</a:t>
            </a:r>
          </a:p>
          <a:p>
            <a:pPr marL="285750" indent="-285750">
              <a:buFont typeface="Arial" panose="020B0604020202020204" pitchFamily="34" charset="0"/>
              <a:buChar char="•"/>
            </a:pPr>
            <a:r>
              <a:rPr lang="en-US" dirty="0">
                <a:solidFill>
                  <a:schemeClr val="bg1"/>
                </a:solidFill>
              </a:rPr>
              <a:t>Financial and Legal Services</a:t>
            </a:r>
          </a:p>
          <a:p>
            <a:pPr marL="285750" indent="-285750">
              <a:buFont typeface="Arial" panose="020B0604020202020204" pitchFamily="34" charset="0"/>
              <a:buChar char="•"/>
            </a:pPr>
            <a:r>
              <a:rPr lang="en-US" dirty="0">
                <a:solidFill>
                  <a:schemeClr val="bg1"/>
                </a:solidFill>
              </a:rPr>
              <a:t>Housing</a:t>
            </a:r>
          </a:p>
          <a:p>
            <a:pPr marL="285750" indent="-285750">
              <a:buFont typeface="Arial" panose="020B0604020202020204" pitchFamily="34" charset="0"/>
              <a:buChar char="•"/>
            </a:pPr>
            <a:r>
              <a:rPr lang="en-US" dirty="0">
                <a:solidFill>
                  <a:schemeClr val="bg1"/>
                </a:solidFill>
              </a:rPr>
              <a:t>Health Care </a:t>
            </a:r>
          </a:p>
          <a:p>
            <a:pPr marL="285750" indent="-285750">
              <a:buFont typeface="Arial" panose="020B0604020202020204" pitchFamily="34" charset="0"/>
              <a:buChar char="•"/>
            </a:pPr>
            <a:r>
              <a:rPr lang="en-US" dirty="0">
                <a:solidFill>
                  <a:schemeClr val="bg1"/>
                </a:solidFill>
              </a:rPr>
              <a:t>Socialization</a:t>
            </a:r>
          </a:p>
          <a:p>
            <a:pPr marL="285750" indent="-285750">
              <a:buFont typeface="Arial" panose="020B0604020202020204" pitchFamily="34" charset="0"/>
              <a:buChar char="•"/>
            </a:pPr>
            <a:r>
              <a:rPr lang="en-US" dirty="0">
                <a:solidFill>
                  <a:schemeClr val="bg1"/>
                </a:solidFill>
              </a:rPr>
              <a:t>Community Engagement </a:t>
            </a:r>
          </a:p>
        </p:txBody>
      </p:sp>
    </p:spTree>
    <p:extLst>
      <p:ext uri="{BB962C8B-B14F-4D97-AF65-F5344CB8AC3E}">
        <p14:creationId xmlns:p14="http://schemas.microsoft.com/office/powerpoint/2010/main" val="48989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89098"/>
            <a:ext cx="7405234" cy="1375097"/>
          </a:xfrm>
        </p:spPr>
        <p:txBody>
          <a:bodyPr>
            <a:normAutofit fontScale="90000"/>
          </a:bodyPr>
          <a:lstStyle/>
          <a:p>
            <a:r>
              <a:rPr lang="en-US" dirty="0"/>
              <a:t>Considerations for Transition: Areas in Which Individuals May Need Support</a:t>
            </a:r>
          </a:p>
        </p:txBody>
      </p:sp>
      <p:sp>
        <p:nvSpPr>
          <p:cNvPr id="3" name="Content Placeholder 2"/>
          <p:cNvSpPr>
            <a:spLocks noGrp="1"/>
          </p:cNvSpPr>
          <p:nvPr>
            <p:ph sz="half" idx="1"/>
          </p:nvPr>
        </p:nvSpPr>
        <p:spPr>
          <a:xfrm>
            <a:off x="877433" y="2414013"/>
            <a:ext cx="3651024" cy="3561401"/>
          </a:xfrm>
        </p:spPr>
        <p:txBody>
          <a:bodyPr>
            <a:normAutofit fontScale="47500" lnSpcReduction="20000"/>
          </a:bodyPr>
          <a:lstStyle/>
          <a:p>
            <a:pPr>
              <a:defRPr/>
            </a:pPr>
            <a:r>
              <a:rPr lang="en-US" sz="3800" dirty="0"/>
              <a:t>Personal care</a:t>
            </a:r>
          </a:p>
          <a:p>
            <a:pPr>
              <a:defRPr/>
            </a:pPr>
            <a:r>
              <a:rPr lang="en-US" sz="3800" dirty="0"/>
              <a:t>Cleaning and laundry</a:t>
            </a:r>
          </a:p>
          <a:p>
            <a:pPr>
              <a:defRPr/>
            </a:pPr>
            <a:r>
              <a:rPr lang="en-US" sz="3800" dirty="0"/>
              <a:t>Grocery shopping</a:t>
            </a:r>
          </a:p>
          <a:p>
            <a:pPr>
              <a:defRPr/>
            </a:pPr>
            <a:r>
              <a:rPr lang="en-US" sz="3800" dirty="0"/>
              <a:t>Nutrition and cooking skills</a:t>
            </a:r>
          </a:p>
          <a:p>
            <a:pPr>
              <a:defRPr/>
            </a:pPr>
            <a:r>
              <a:rPr lang="en-US" sz="3800" dirty="0"/>
              <a:t>Transportation</a:t>
            </a:r>
          </a:p>
          <a:p>
            <a:pPr>
              <a:defRPr/>
            </a:pPr>
            <a:r>
              <a:rPr lang="en-US" sz="3800" dirty="0"/>
              <a:t>Housing/living arrangements</a:t>
            </a:r>
          </a:p>
          <a:p>
            <a:pPr>
              <a:defRPr/>
            </a:pPr>
            <a:r>
              <a:rPr lang="en-US" sz="3800" dirty="0"/>
              <a:t>Money management/ Budgeting</a:t>
            </a:r>
          </a:p>
          <a:p>
            <a:r>
              <a:rPr lang="en-US" sz="4200" dirty="0"/>
              <a:t>Medication management</a:t>
            </a:r>
          </a:p>
          <a:p>
            <a:endParaRPr lang="en-US" dirty="0"/>
          </a:p>
        </p:txBody>
      </p:sp>
      <p:sp>
        <p:nvSpPr>
          <p:cNvPr id="6" name="Content Placeholder 5">
            <a:extLst>
              <a:ext uri="{FF2B5EF4-FFF2-40B4-BE49-F238E27FC236}">
                <a16:creationId xmlns:a16="http://schemas.microsoft.com/office/drawing/2014/main" id="{7761A3A4-1E10-B74D-811C-E70BCCFBFB4C}"/>
              </a:ext>
            </a:extLst>
          </p:cNvPr>
          <p:cNvSpPr>
            <a:spLocks noGrp="1"/>
          </p:cNvSpPr>
          <p:nvPr>
            <p:ph sz="half" idx="2"/>
          </p:nvPr>
        </p:nvSpPr>
        <p:spPr>
          <a:xfrm>
            <a:off x="4889181" y="2307770"/>
            <a:ext cx="3717789" cy="3370015"/>
          </a:xfrm>
        </p:spPr>
        <p:txBody>
          <a:bodyPr>
            <a:normAutofit fontScale="47500" lnSpcReduction="20000"/>
          </a:bodyPr>
          <a:lstStyle/>
          <a:p>
            <a:pPr marL="0" indent="0">
              <a:buNone/>
              <a:defRPr/>
            </a:pPr>
            <a:endParaRPr lang="en-US" dirty="0"/>
          </a:p>
          <a:p>
            <a:pPr>
              <a:defRPr/>
            </a:pPr>
            <a:r>
              <a:rPr lang="en-US" sz="3800" dirty="0"/>
              <a:t>Socialization </a:t>
            </a:r>
          </a:p>
          <a:p>
            <a:pPr>
              <a:defRPr/>
            </a:pPr>
            <a:r>
              <a:rPr lang="en-US" sz="3800" dirty="0"/>
              <a:t>Relationships / Social cues</a:t>
            </a:r>
          </a:p>
          <a:p>
            <a:pPr>
              <a:defRPr/>
            </a:pPr>
            <a:r>
              <a:rPr lang="en-US" sz="3800" dirty="0"/>
              <a:t>Community Membership</a:t>
            </a:r>
          </a:p>
          <a:p>
            <a:pPr>
              <a:defRPr/>
            </a:pPr>
            <a:r>
              <a:rPr lang="en-US" sz="3800" dirty="0"/>
              <a:t>Hobbies and recreation</a:t>
            </a:r>
          </a:p>
          <a:p>
            <a:pPr>
              <a:defRPr/>
            </a:pPr>
            <a:r>
              <a:rPr lang="en-US" sz="3800" dirty="0"/>
              <a:t>Addressing health needs</a:t>
            </a:r>
          </a:p>
          <a:p>
            <a:pPr>
              <a:defRPr/>
            </a:pPr>
            <a:r>
              <a:rPr lang="en-US" sz="3800" dirty="0"/>
              <a:t>Advocacy</a:t>
            </a:r>
          </a:p>
          <a:p>
            <a:pPr>
              <a:defRPr/>
            </a:pPr>
            <a:r>
              <a:rPr lang="en-US" sz="3800" dirty="0"/>
              <a:t>Oversight/coordination/long term planning</a:t>
            </a:r>
          </a:p>
          <a:p>
            <a:pPr>
              <a:defRPr/>
            </a:pPr>
            <a:r>
              <a:rPr lang="en-US" sz="3800" dirty="0"/>
              <a:t>Guardianship</a:t>
            </a:r>
          </a:p>
          <a:p>
            <a:endParaRPr lang="en-US" dirty="0"/>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11</a:t>
            </a:fld>
            <a:endParaRPr lang="en-US"/>
          </a:p>
        </p:txBody>
      </p:sp>
      <p:sp>
        <p:nvSpPr>
          <p:cNvPr id="4" name="TextBox 3"/>
          <p:cNvSpPr txBox="1"/>
          <p:nvPr/>
        </p:nvSpPr>
        <p:spPr>
          <a:xfrm>
            <a:off x="324973" y="6273043"/>
            <a:ext cx="8581961" cy="276999"/>
          </a:xfrm>
          <a:prstGeom prst="rect">
            <a:avLst/>
          </a:prstGeom>
          <a:noFill/>
        </p:spPr>
        <p:txBody>
          <a:bodyPr wrap="square" rtlCol="0">
            <a:spAutoFit/>
          </a:bodyPr>
          <a:lstStyle/>
          <a:p>
            <a:r>
              <a:rPr lang="en-US" sz="1200" i="1" dirty="0"/>
              <a:t>“Accessibility in Alabama” – by Brooke Bowles and Joe Carter (Glenwood Autism &amp; Behavioral Health Center)</a:t>
            </a:r>
          </a:p>
        </p:txBody>
      </p:sp>
    </p:spTree>
    <p:extLst>
      <p:ext uri="{BB962C8B-B14F-4D97-AF65-F5344CB8AC3E}">
        <p14:creationId xmlns:p14="http://schemas.microsoft.com/office/powerpoint/2010/main" val="264021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Adulthood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453" y="3066585"/>
            <a:ext cx="1908956" cy="1908956"/>
          </a:xfrm>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12</a:t>
            </a:fld>
            <a:endParaRPr lang="en-US"/>
          </a:p>
        </p:txBody>
      </p:sp>
      <p:sp>
        <p:nvSpPr>
          <p:cNvPr id="9" name="Rounded Rectangular Callout 8"/>
          <p:cNvSpPr/>
          <p:nvPr/>
        </p:nvSpPr>
        <p:spPr>
          <a:xfrm>
            <a:off x="6243083" y="3824363"/>
            <a:ext cx="2417957" cy="1271239"/>
          </a:xfrm>
          <a:prstGeom prst="wedgeRoundRectCallout">
            <a:avLst>
              <a:gd name="adj1" fmla="val -82939"/>
              <a:gd name="adj2" fmla="val -26971"/>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4DDD123-BF3A-495E-85D6-FBA35BAF17B1}"/>
              </a:ext>
            </a:extLst>
          </p:cNvPr>
          <p:cNvGrpSpPr/>
          <p:nvPr/>
        </p:nvGrpSpPr>
        <p:grpSpPr>
          <a:xfrm>
            <a:off x="2099216" y="1617495"/>
            <a:ext cx="2252935" cy="1098494"/>
            <a:chOff x="2099216" y="1617495"/>
            <a:chExt cx="2252935" cy="1098494"/>
          </a:xfrm>
        </p:grpSpPr>
        <p:sp>
          <p:nvSpPr>
            <p:cNvPr id="7" name="Rounded Rectangular Callout 6"/>
            <p:cNvSpPr/>
            <p:nvPr/>
          </p:nvSpPr>
          <p:spPr>
            <a:xfrm>
              <a:off x="2099216" y="1617495"/>
              <a:ext cx="2221882" cy="1098494"/>
            </a:xfrm>
            <a:prstGeom prst="wedgeRoundRectCallout">
              <a:avLst>
                <a:gd name="adj1" fmla="val 37119"/>
                <a:gd name="adj2" fmla="val 79858"/>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2144209" y="1704036"/>
              <a:ext cx="2207942" cy="923330"/>
            </a:xfrm>
            <a:prstGeom prst="rect">
              <a:avLst/>
            </a:prstGeom>
            <a:noFill/>
          </p:spPr>
          <p:txBody>
            <a:bodyPr wrap="square" rtlCol="0">
              <a:spAutoFit/>
            </a:bodyPr>
            <a:lstStyle/>
            <a:p>
              <a:pPr algn="ctr"/>
              <a:r>
                <a:rPr lang="en-US" dirty="0">
                  <a:solidFill>
                    <a:schemeClr val="bg1"/>
                  </a:solidFill>
                </a:rPr>
                <a:t>Education / Job Training and Support</a:t>
              </a:r>
            </a:p>
          </p:txBody>
        </p:sp>
      </p:grpSp>
      <p:grpSp>
        <p:nvGrpSpPr>
          <p:cNvPr id="19" name="Group 18">
            <a:extLst>
              <a:ext uri="{FF2B5EF4-FFF2-40B4-BE49-F238E27FC236}">
                <a16:creationId xmlns:a16="http://schemas.microsoft.com/office/drawing/2014/main" id="{FA88BBB7-BF9F-4BB7-947E-5CCD2FFD611C}"/>
              </a:ext>
            </a:extLst>
          </p:cNvPr>
          <p:cNvGrpSpPr/>
          <p:nvPr/>
        </p:nvGrpSpPr>
        <p:grpSpPr>
          <a:xfrm>
            <a:off x="6056041" y="1795346"/>
            <a:ext cx="2417957" cy="1271239"/>
            <a:chOff x="6056041" y="1795346"/>
            <a:chExt cx="2417957" cy="1271239"/>
          </a:xfrm>
        </p:grpSpPr>
        <p:sp>
          <p:nvSpPr>
            <p:cNvPr id="8" name="Rounded Rectangular Callout 7"/>
            <p:cNvSpPr/>
            <p:nvPr/>
          </p:nvSpPr>
          <p:spPr>
            <a:xfrm>
              <a:off x="6056041" y="1795346"/>
              <a:ext cx="2417957" cy="1271239"/>
            </a:xfrm>
            <a:prstGeom prst="wedgeRoundRectCallout">
              <a:avLst>
                <a:gd name="adj1" fmla="val -84321"/>
                <a:gd name="adj2" fmla="val 59870"/>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p:cNvSpPr txBox="1"/>
            <p:nvPr/>
          </p:nvSpPr>
          <p:spPr>
            <a:xfrm>
              <a:off x="6161048" y="2107799"/>
              <a:ext cx="2207942" cy="646331"/>
            </a:xfrm>
            <a:prstGeom prst="rect">
              <a:avLst/>
            </a:prstGeom>
            <a:noFill/>
          </p:spPr>
          <p:txBody>
            <a:bodyPr wrap="square" rtlCol="0">
              <a:spAutoFit/>
            </a:bodyPr>
            <a:lstStyle/>
            <a:p>
              <a:pPr algn="ctr"/>
              <a:r>
                <a:rPr lang="en-US" dirty="0">
                  <a:solidFill>
                    <a:schemeClr val="bg1"/>
                  </a:solidFill>
                </a:rPr>
                <a:t>Housing and Related Services</a:t>
              </a:r>
            </a:p>
          </p:txBody>
        </p:sp>
      </p:grpSp>
      <p:grpSp>
        <p:nvGrpSpPr>
          <p:cNvPr id="21" name="Group 20">
            <a:extLst>
              <a:ext uri="{FF2B5EF4-FFF2-40B4-BE49-F238E27FC236}">
                <a16:creationId xmlns:a16="http://schemas.microsoft.com/office/drawing/2014/main" id="{72358D53-CE3D-4470-A88A-F84FEF54B7A3}"/>
              </a:ext>
            </a:extLst>
          </p:cNvPr>
          <p:cNvGrpSpPr/>
          <p:nvPr/>
        </p:nvGrpSpPr>
        <p:grpSpPr>
          <a:xfrm>
            <a:off x="113814" y="4884990"/>
            <a:ext cx="2417957" cy="1271239"/>
            <a:chOff x="113814" y="4884990"/>
            <a:chExt cx="2417957" cy="1271239"/>
          </a:xfrm>
        </p:grpSpPr>
        <p:sp>
          <p:nvSpPr>
            <p:cNvPr id="6" name="Rounded Rectangular Callout 5"/>
            <p:cNvSpPr/>
            <p:nvPr/>
          </p:nvSpPr>
          <p:spPr>
            <a:xfrm>
              <a:off x="113814" y="4884990"/>
              <a:ext cx="2417957" cy="1271239"/>
            </a:xfrm>
            <a:prstGeom prst="wedgeRoundRectCallout">
              <a:avLst>
                <a:gd name="adj1" fmla="val 85856"/>
                <a:gd name="adj2" fmla="val -6118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154257" y="5005657"/>
              <a:ext cx="2207942" cy="923330"/>
            </a:xfrm>
            <a:prstGeom prst="rect">
              <a:avLst/>
            </a:prstGeom>
            <a:noFill/>
          </p:spPr>
          <p:txBody>
            <a:bodyPr wrap="square" rtlCol="0">
              <a:spAutoFit/>
            </a:bodyPr>
            <a:lstStyle/>
            <a:p>
              <a:pPr algn="ctr"/>
              <a:r>
                <a:rPr lang="en-US" dirty="0">
                  <a:solidFill>
                    <a:schemeClr val="bg1"/>
                  </a:solidFill>
                </a:rPr>
                <a:t>Community support and advocacy</a:t>
              </a:r>
            </a:p>
          </p:txBody>
        </p:sp>
      </p:grpSp>
      <p:sp>
        <p:nvSpPr>
          <p:cNvPr id="13" name="TextBox 12"/>
          <p:cNvSpPr txBox="1"/>
          <p:nvPr/>
        </p:nvSpPr>
        <p:spPr>
          <a:xfrm>
            <a:off x="6453098" y="4136816"/>
            <a:ext cx="2207942" cy="646331"/>
          </a:xfrm>
          <a:prstGeom prst="rect">
            <a:avLst/>
          </a:prstGeom>
          <a:noFill/>
        </p:spPr>
        <p:txBody>
          <a:bodyPr wrap="square" rtlCol="0">
            <a:spAutoFit/>
          </a:bodyPr>
          <a:lstStyle/>
          <a:p>
            <a:pPr algn="ctr"/>
            <a:r>
              <a:rPr lang="en-US" dirty="0">
                <a:solidFill>
                  <a:schemeClr val="bg1"/>
                </a:solidFill>
              </a:rPr>
              <a:t>Health and Medical Needs</a:t>
            </a:r>
          </a:p>
        </p:txBody>
      </p:sp>
      <p:grpSp>
        <p:nvGrpSpPr>
          <p:cNvPr id="20" name="Group 19">
            <a:extLst>
              <a:ext uri="{FF2B5EF4-FFF2-40B4-BE49-F238E27FC236}">
                <a16:creationId xmlns:a16="http://schemas.microsoft.com/office/drawing/2014/main" id="{B65E1FF8-9569-42A1-8D1D-036517AEA3C3}"/>
              </a:ext>
            </a:extLst>
          </p:cNvPr>
          <p:cNvGrpSpPr/>
          <p:nvPr/>
        </p:nvGrpSpPr>
        <p:grpSpPr>
          <a:xfrm>
            <a:off x="3595732" y="5426934"/>
            <a:ext cx="2417957" cy="1294004"/>
            <a:chOff x="3595732" y="5426934"/>
            <a:chExt cx="2417957" cy="1294004"/>
          </a:xfrm>
        </p:grpSpPr>
        <p:sp>
          <p:nvSpPr>
            <p:cNvPr id="14" name="Rounded Rectangular Callout 13"/>
            <p:cNvSpPr/>
            <p:nvPr/>
          </p:nvSpPr>
          <p:spPr>
            <a:xfrm>
              <a:off x="3595732" y="5426934"/>
              <a:ext cx="2417957" cy="1271239"/>
            </a:xfrm>
            <a:prstGeom prst="wedgeRoundRectCallout">
              <a:avLst>
                <a:gd name="adj1" fmla="val 1459"/>
                <a:gd name="adj2" fmla="val -73464"/>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3700739" y="5520609"/>
              <a:ext cx="2207942" cy="1200329"/>
            </a:xfrm>
            <a:prstGeom prst="rect">
              <a:avLst/>
            </a:prstGeom>
            <a:noFill/>
          </p:spPr>
          <p:txBody>
            <a:bodyPr wrap="square" rtlCol="0">
              <a:spAutoFit/>
            </a:bodyPr>
            <a:lstStyle/>
            <a:p>
              <a:pPr algn="ctr"/>
              <a:r>
                <a:rPr lang="en-US" dirty="0">
                  <a:solidFill>
                    <a:schemeClr val="bg1"/>
                  </a:solidFill>
                </a:rPr>
                <a:t>Long-term </a:t>
              </a:r>
            </a:p>
            <a:p>
              <a:pPr algn="ctr"/>
              <a:r>
                <a:rPr lang="en-US" dirty="0">
                  <a:solidFill>
                    <a:schemeClr val="bg1"/>
                  </a:solidFill>
                </a:rPr>
                <a:t>Financial &amp; Legal </a:t>
              </a:r>
            </a:p>
            <a:p>
              <a:pPr algn="ctr"/>
              <a:r>
                <a:rPr lang="en-US" dirty="0">
                  <a:solidFill>
                    <a:schemeClr val="bg1"/>
                  </a:solidFill>
                </a:rPr>
                <a:t>Support and Planning</a:t>
              </a:r>
            </a:p>
          </p:txBody>
        </p:sp>
      </p:grpSp>
      <p:grpSp>
        <p:nvGrpSpPr>
          <p:cNvPr id="22" name="Group 21">
            <a:extLst>
              <a:ext uri="{FF2B5EF4-FFF2-40B4-BE49-F238E27FC236}">
                <a16:creationId xmlns:a16="http://schemas.microsoft.com/office/drawing/2014/main" id="{EC66E055-FCD5-450F-8482-5371AE2AD470}"/>
              </a:ext>
            </a:extLst>
          </p:cNvPr>
          <p:cNvGrpSpPr/>
          <p:nvPr/>
        </p:nvGrpSpPr>
        <p:grpSpPr>
          <a:xfrm>
            <a:off x="207923" y="3087911"/>
            <a:ext cx="2417957" cy="1271239"/>
            <a:chOff x="207923" y="3087911"/>
            <a:chExt cx="2417957" cy="1271239"/>
          </a:xfrm>
        </p:grpSpPr>
        <p:sp>
          <p:nvSpPr>
            <p:cNvPr id="16" name="Rounded Rectangular Callout 15"/>
            <p:cNvSpPr/>
            <p:nvPr/>
          </p:nvSpPr>
          <p:spPr>
            <a:xfrm>
              <a:off x="207923" y="3087911"/>
              <a:ext cx="2417957" cy="1271239"/>
            </a:xfrm>
            <a:prstGeom prst="wedgeRoundRectCallout">
              <a:avLst>
                <a:gd name="adj1" fmla="val 81244"/>
                <a:gd name="adj2" fmla="val 2127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429616" y="3272530"/>
              <a:ext cx="1974570" cy="923330"/>
            </a:xfrm>
            <a:prstGeom prst="rect">
              <a:avLst/>
            </a:prstGeom>
            <a:noFill/>
          </p:spPr>
          <p:txBody>
            <a:bodyPr wrap="square" rtlCol="0">
              <a:spAutoFit/>
            </a:bodyPr>
            <a:lstStyle/>
            <a:p>
              <a:r>
                <a:rPr lang="en-US" dirty="0">
                  <a:solidFill>
                    <a:schemeClr val="bg1"/>
                  </a:solidFill>
                </a:rPr>
                <a:t>Socialization and community engagement </a:t>
              </a:r>
            </a:p>
          </p:txBody>
        </p:sp>
      </p:grpSp>
    </p:spTree>
    <p:extLst>
      <p:ext uri="{BB962C8B-B14F-4D97-AF65-F5344CB8AC3E}">
        <p14:creationId xmlns:p14="http://schemas.microsoft.com/office/powerpoint/2010/main" val="125656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1AA0-2308-43C4-A9B9-64F7C00B0663}"/>
              </a:ext>
            </a:extLst>
          </p:cNvPr>
          <p:cNvSpPr>
            <a:spLocks noGrp="1"/>
          </p:cNvSpPr>
          <p:nvPr>
            <p:ph type="title"/>
          </p:nvPr>
        </p:nvSpPr>
        <p:spPr/>
        <p:txBody>
          <a:bodyPr>
            <a:normAutofit/>
          </a:bodyPr>
          <a:lstStyle/>
          <a:p>
            <a:r>
              <a:rPr lang="en-US" dirty="0"/>
              <a:t>Available Resources </a:t>
            </a:r>
          </a:p>
        </p:txBody>
      </p:sp>
      <p:sp>
        <p:nvSpPr>
          <p:cNvPr id="4" name="Content Placeholder 3">
            <a:extLst>
              <a:ext uri="{FF2B5EF4-FFF2-40B4-BE49-F238E27FC236}">
                <a16:creationId xmlns:a16="http://schemas.microsoft.com/office/drawing/2014/main" id="{6C38A9AF-049D-4D9B-95C4-336EFAF65E82}"/>
              </a:ext>
            </a:extLst>
          </p:cNvPr>
          <p:cNvSpPr>
            <a:spLocks noGrp="1"/>
          </p:cNvSpPr>
          <p:nvPr>
            <p:ph idx="1"/>
          </p:nvPr>
        </p:nvSpPr>
        <p:spPr>
          <a:xfrm>
            <a:off x="612648" y="2703081"/>
            <a:ext cx="8153400" cy="3780845"/>
          </a:xfrm>
        </p:spPr>
        <p:txBody>
          <a:bodyPr>
            <a:normAutofit/>
          </a:bodyPr>
          <a:lstStyle/>
          <a:p>
            <a:r>
              <a:rPr lang="en-US" dirty="0"/>
              <a:t>First Responder Trainings</a:t>
            </a:r>
          </a:p>
          <a:p>
            <a:r>
              <a:rPr lang="en-US" dirty="0"/>
              <a:t>Annual Camps for families</a:t>
            </a:r>
          </a:p>
          <a:p>
            <a:r>
              <a:rPr lang="en-US" dirty="0"/>
              <a:t>Annual Autism Day at baseball field (Barons, Biscuits, Bay Bears)</a:t>
            </a:r>
          </a:p>
          <a:p>
            <a:r>
              <a:rPr lang="en-US" dirty="0"/>
              <a:t>Sensory Movies</a:t>
            </a:r>
          </a:p>
          <a:p>
            <a:r>
              <a:rPr lang="en-US" dirty="0"/>
              <a:t>Legislative Day</a:t>
            </a:r>
          </a:p>
          <a:p>
            <a:r>
              <a:rPr lang="en-US" dirty="0"/>
              <a:t>Library Program</a:t>
            </a:r>
          </a:p>
          <a:p>
            <a:r>
              <a:rPr lang="en-US" dirty="0"/>
              <a:t>Conferences</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0A04DD9A-056B-4E27-9DD7-741A10A09EAF}"/>
              </a:ext>
            </a:extLst>
          </p:cNvPr>
          <p:cNvSpPr>
            <a:spLocks noGrp="1"/>
          </p:cNvSpPr>
          <p:nvPr>
            <p:ph type="sldNum" sz="quarter" idx="12"/>
          </p:nvPr>
        </p:nvSpPr>
        <p:spPr/>
        <p:txBody>
          <a:bodyPr>
            <a:normAutofit/>
          </a:bodyPr>
          <a:lstStyle/>
          <a:p>
            <a:fld id="{10A2BF33-E76E-C74E-B6E1-3511D81ED3A6}" type="slidenum">
              <a:rPr lang="en-US" smtClean="0"/>
              <a:pPr/>
              <a:t>13</a:t>
            </a:fld>
            <a:endParaRPr lang="en-US"/>
          </a:p>
        </p:txBody>
      </p:sp>
      <p:pic>
        <p:nvPicPr>
          <p:cNvPr id="2050" name="Picture 2" descr="Image result for autism society of alabama">
            <a:extLst>
              <a:ext uri="{FF2B5EF4-FFF2-40B4-BE49-F238E27FC236}">
                <a16:creationId xmlns:a16="http://schemas.microsoft.com/office/drawing/2014/main" id="{135846AC-6018-4635-B2A9-183C13D0B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68" y="1563809"/>
            <a:ext cx="4082760" cy="99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a:t>Autism ID Card</a:t>
            </a:r>
          </a:p>
        </p:txBody>
      </p:sp>
      <p:sp>
        <p:nvSpPr>
          <p:cNvPr id="7" name="Content Placeholder 3">
            <a:extLst>
              <a:ext uri="{FF2B5EF4-FFF2-40B4-BE49-F238E27FC236}">
                <a16:creationId xmlns:a16="http://schemas.microsoft.com/office/drawing/2014/main" id="{587AE3FE-9D00-47B4-BEF3-32C607CC9F5B}"/>
              </a:ext>
            </a:extLst>
          </p:cNvPr>
          <p:cNvSpPr>
            <a:spLocks noGrp="1"/>
          </p:cNvSpPr>
          <p:nvPr>
            <p:ph idx="1"/>
          </p:nvPr>
        </p:nvSpPr>
        <p:spPr>
          <a:xfrm>
            <a:off x="4721628" y="1516698"/>
            <a:ext cx="4239492" cy="5341302"/>
          </a:xfrm>
        </p:spPr>
        <p:txBody>
          <a:bodyPr>
            <a:normAutofit/>
          </a:bodyPr>
          <a:lstStyle/>
          <a:p>
            <a:r>
              <a:rPr lang="en-US" dirty="0"/>
              <a:t>Available through AL </a:t>
            </a:r>
            <a:r>
              <a:rPr lang="en-US" dirty="0" err="1"/>
              <a:t>Dept</a:t>
            </a:r>
            <a:r>
              <a:rPr lang="en-US" dirty="0"/>
              <a:t> Public Health.  </a:t>
            </a:r>
          </a:p>
          <a:p>
            <a:r>
              <a:rPr lang="en-US" dirty="0"/>
              <a:t>Complete an ASD Card Registration Form (available on ASA’s website) and bring to any county health department along with a government issued identification card or document and $10 to receive a card.</a:t>
            </a:r>
          </a:p>
          <a:p>
            <a:r>
              <a:rPr lang="en-US" dirty="0"/>
              <a:t>Form must be signed by healthcare provider.</a:t>
            </a:r>
          </a:p>
          <a:p>
            <a:r>
              <a:rPr lang="en-US" dirty="0"/>
              <a:t>Social story available on ASA webpage.</a:t>
            </a:r>
          </a:p>
          <a:p>
            <a:endParaRPr lang="en-US" dirty="0"/>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FEEECC-9E46-4761-804C-E0BEA8A041E1}" type="slidenum">
              <a:rPr lang="en-US" altLang="en-US" sz="1200">
                <a:solidFill>
                  <a:srgbClr val="FEFEFE"/>
                </a:solidFill>
              </a:rPr>
              <a:pPr eaLnBrk="1" hangingPunct="1"/>
              <a:t>14</a:t>
            </a:fld>
            <a:endParaRPr lang="en-US" altLang="en-US" sz="1200">
              <a:solidFill>
                <a:srgbClr val="FEFEFE"/>
              </a:solidFill>
            </a:endParaRPr>
          </a:p>
        </p:txBody>
      </p:sp>
      <p:pic>
        <p:nvPicPr>
          <p:cNvPr id="5" name="Picture 4">
            <a:extLst>
              <a:ext uri="{FF2B5EF4-FFF2-40B4-BE49-F238E27FC236}">
                <a16:creationId xmlns:a16="http://schemas.microsoft.com/office/drawing/2014/main" id="{83F95D57-C5EC-43B2-9936-4749DBCE514C}"/>
              </a:ext>
            </a:extLst>
          </p:cNvPr>
          <p:cNvPicPr>
            <a:picLocks noChangeAspect="1"/>
          </p:cNvPicPr>
          <p:nvPr/>
        </p:nvPicPr>
        <p:blipFill>
          <a:blip r:embed="rId3"/>
          <a:stretch>
            <a:fillRect/>
          </a:stretch>
        </p:blipFill>
        <p:spPr>
          <a:xfrm>
            <a:off x="-1" y="4212945"/>
            <a:ext cx="4588625" cy="2661680"/>
          </a:xfrm>
          <a:prstGeom prst="rect">
            <a:avLst/>
          </a:prstGeom>
        </p:spPr>
      </p:pic>
      <p:pic>
        <p:nvPicPr>
          <p:cNvPr id="2" name="Picture 1"/>
          <p:cNvPicPr>
            <a:picLocks noChangeAspect="1"/>
          </p:cNvPicPr>
          <p:nvPr/>
        </p:nvPicPr>
        <p:blipFill>
          <a:blip r:embed="rId4"/>
          <a:stretch>
            <a:fillRect/>
          </a:stretch>
        </p:blipFill>
        <p:spPr>
          <a:xfrm>
            <a:off x="0" y="1512105"/>
            <a:ext cx="4588625" cy="2587059"/>
          </a:xfrm>
          <a:prstGeom prst="rect">
            <a:avLst/>
          </a:prstGeom>
        </p:spPr>
      </p:pic>
    </p:spTree>
    <p:extLst>
      <p:ext uri="{BB962C8B-B14F-4D97-AF65-F5344CB8AC3E}">
        <p14:creationId xmlns:p14="http://schemas.microsoft.com/office/powerpoint/2010/main" val="110386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21F1-F30B-4945-B7E1-36CB7069BBDA}"/>
              </a:ext>
            </a:extLst>
          </p:cNvPr>
          <p:cNvSpPr>
            <a:spLocks noGrp="1"/>
          </p:cNvSpPr>
          <p:nvPr>
            <p:ph type="title"/>
          </p:nvPr>
        </p:nvSpPr>
        <p:spPr/>
        <p:txBody>
          <a:bodyPr/>
          <a:lstStyle/>
          <a:p>
            <a:r>
              <a:rPr lang="en-US" dirty="0"/>
              <a:t>Autism Friendly Campaign</a:t>
            </a:r>
          </a:p>
        </p:txBody>
      </p:sp>
      <p:sp>
        <p:nvSpPr>
          <p:cNvPr id="4" name="Content Placeholder 3">
            <a:extLst>
              <a:ext uri="{FF2B5EF4-FFF2-40B4-BE49-F238E27FC236}">
                <a16:creationId xmlns:a16="http://schemas.microsoft.com/office/drawing/2014/main" id="{EC2DF910-0383-461B-BDBC-72F13CEC50DF}"/>
              </a:ext>
            </a:extLst>
          </p:cNvPr>
          <p:cNvSpPr>
            <a:spLocks noGrp="1"/>
          </p:cNvSpPr>
          <p:nvPr>
            <p:ph idx="1"/>
          </p:nvPr>
        </p:nvSpPr>
        <p:spPr/>
        <p:txBody>
          <a:bodyPr>
            <a:normAutofit/>
          </a:bodyPr>
          <a:lstStyle/>
          <a:p>
            <a:pPr marL="0" indent="0">
              <a:buNone/>
            </a:pPr>
            <a:r>
              <a:rPr lang="en-US" dirty="0"/>
              <a:t>Regions, ASO, Red Mtn. Theatre Co., Birmingham, Museum of Art…</a:t>
            </a:r>
          </a:p>
          <a:p>
            <a:r>
              <a:rPr lang="en-US" dirty="0"/>
              <a:t>Educating local businesses and organizations about autism</a:t>
            </a:r>
          </a:p>
          <a:p>
            <a:r>
              <a:rPr lang="en-US" dirty="0"/>
              <a:t> Providing a mechanism for businesses/organizations to promote their awareness and autism friendly programs to families with autism</a:t>
            </a:r>
          </a:p>
          <a:p>
            <a:r>
              <a:rPr lang="en-US" dirty="0"/>
              <a:t>  Informing local businesses/organizations about the benefits of becoming “autism friendly”</a:t>
            </a:r>
          </a:p>
          <a:p>
            <a:endParaRPr lang="en-US" dirty="0"/>
          </a:p>
          <a:p>
            <a:endParaRPr lang="en-US" dirty="0"/>
          </a:p>
        </p:txBody>
      </p:sp>
      <p:sp>
        <p:nvSpPr>
          <p:cNvPr id="3" name="Slide Number Placeholder 2">
            <a:extLst>
              <a:ext uri="{FF2B5EF4-FFF2-40B4-BE49-F238E27FC236}">
                <a16:creationId xmlns:a16="http://schemas.microsoft.com/office/drawing/2014/main" id="{9DC19FA7-E20E-443F-8E80-483F0EAB3CE5}"/>
              </a:ext>
            </a:extLst>
          </p:cNvPr>
          <p:cNvSpPr>
            <a:spLocks noGrp="1"/>
          </p:cNvSpPr>
          <p:nvPr>
            <p:ph type="sldNum" sz="quarter" idx="12"/>
          </p:nvPr>
        </p:nvSpPr>
        <p:spPr/>
        <p:txBody>
          <a:bodyPr>
            <a:normAutofit/>
          </a:bodyPr>
          <a:lstStyle/>
          <a:p>
            <a:fld id="{10A2BF33-E76E-C74E-B6E1-3511D81ED3A6}" type="slidenum">
              <a:rPr lang="en-US" smtClean="0"/>
              <a:pPr/>
              <a:t>15</a:t>
            </a:fld>
            <a:endParaRPr lang="en-US"/>
          </a:p>
        </p:txBody>
      </p:sp>
    </p:spTree>
    <p:extLst>
      <p:ext uri="{BB962C8B-B14F-4D97-AF65-F5344CB8AC3E}">
        <p14:creationId xmlns:p14="http://schemas.microsoft.com/office/powerpoint/2010/main" val="170088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164F22-2BFC-4133-AE50-987447B2F609}"/>
              </a:ext>
            </a:extLst>
          </p:cNvPr>
          <p:cNvSpPr>
            <a:spLocks noGrp="1"/>
          </p:cNvSpPr>
          <p:nvPr>
            <p:ph idx="1"/>
          </p:nvPr>
        </p:nvSpPr>
        <p:spPr>
          <a:xfrm>
            <a:off x="612648" y="3468913"/>
            <a:ext cx="8153400" cy="2627085"/>
          </a:xfrm>
        </p:spPr>
        <p:txBody>
          <a:bodyPr>
            <a:normAutofit/>
          </a:bodyPr>
          <a:lstStyle/>
          <a:p>
            <a:r>
              <a:rPr lang="en-US" dirty="0"/>
              <a:t>al.enablesavings.com</a:t>
            </a:r>
          </a:p>
          <a:p>
            <a:r>
              <a:rPr lang="en-US" dirty="0"/>
              <a:t>Allows individuals with disabilities to open tax-exempt savings accounts to save for disability-related expenses without impacting eligibility for resource-based benefits. </a:t>
            </a:r>
          </a:p>
          <a:p>
            <a:r>
              <a:rPr lang="en-US" dirty="0"/>
              <a:t>Annual contribution limit $15,000</a:t>
            </a:r>
          </a:p>
          <a:p>
            <a:r>
              <a:rPr lang="en-US" dirty="0"/>
              <a:t>Account limit $400,000</a:t>
            </a:r>
          </a:p>
        </p:txBody>
      </p:sp>
      <p:sp>
        <p:nvSpPr>
          <p:cNvPr id="3" name="Slide Number Placeholder 2">
            <a:extLst>
              <a:ext uri="{FF2B5EF4-FFF2-40B4-BE49-F238E27FC236}">
                <a16:creationId xmlns:a16="http://schemas.microsoft.com/office/drawing/2014/main" id="{C38D4D9D-6D3D-4604-9671-66FAFE4567C2}"/>
              </a:ext>
            </a:extLst>
          </p:cNvPr>
          <p:cNvSpPr>
            <a:spLocks noGrp="1"/>
          </p:cNvSpPr>
          <p:nvPr>
            <p:ph type="sldNum" sz="quarter" idx="12"/>
          </p:nvPr>
        </p:nvSpPr>
        <p:spPr/>
        <p:txBody>
          <a:bodyPr>
            <a:normAutofit/>
          </a:bodyPr>
          <a:lstStyle/>
          <a:p>
            <a:fld id="{10A2BF33-E76E-C74E-B6E1-3511D81ED3A6}" type="slidenum">
              <a:rPr lang="en-US" smtClean="0"/>
              <a:pPr/>
              <a:t>16</a:t>
            </a:fld>
            <a:endParaRPr lang="en-US"/>
          </a:p>
        </p:txBody>
      </p:sp>
      <p:pic>
        <p:nvPicPr>
          <p:cNvPr id="1028" name="Picture 4" descr="Enable Savings Plan Alabama Home">
            <a:extLst>
              <a:ext uri="{FF2B5EF4-FFF2-40B4-BE49-F238E27FC236}">
                <a16:creationId xmlns:a16="http://schemas.microsoft.com/office/drawing/2014/main" id="{053F75DB-A566-4440-9223-CC03F1EAE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484" y="924515"/>
            <a:ext cx="4245993" cy="217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92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66800" y="533400"/>
            <a:ext cx="7024688" cy="685800"/>
          </a:xfrm>
        </p:spPr>
        <p:txBody>
          <a:bodyPr>
            <a:normAutofit fontScale="90000"/>
          </a:bodyPr>
          <a:lstStyle/>
          <a:p>
            <a:r>
              <a:rPr lang="en-US" altLang="en-US"/>
              <a:t>Networking Groups</a:t>
            </a:r>
          </a:p>
        </p:txBody>
      </p:sp>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C2B321-3041-4809-911B-0C00C9F496F6}" type="slidenum">
              <a:rPr lang="en-US" altLang="en-US" sz="1200">
                <a:solidFill>
                  <a:srgbClr val="FEFEFE"/>
                </a:solidFill>
              </a:rPr>
              <a:pPr eaLnBrk="1" hangingPunct="1"/>
              <a:t>17</a:t>
            </a:fld>
            <a:endParaRPr lang="en-US" altLang="en-US" sz="1200">
              <a:solidFill>
                <a:srgbClr val="FEFEFE"/>
              </a:solidFill>
            </a:endParaRPr>
          </a:p>
        </p:txBody>
      </p:sp>
      <p:pic>
        <p:nvPicPr>
          <p:cNvPr id="256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542911"/>
            <a:ext cx="3352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7200" y="2152968"/>
            <a:ext cx="4419600" cy="4555093"/>
          </a:xfrm>
          <a:prstGeom prst="rect">
            <a:avLst/>
          </a:prstGeom>
          <a:noFill/>
        </p:spPr>
        <p:txBody>
          <a:bodyPr numCol="2">
            <a:spAutoFit/>
          </a:bodyPr>
          <a:lstStyle/>
          <a:p>
            <a:pPr marL="171450" indent="-171450">
              <a:buFont typeface="Arial"/>
              <a:buChar char="•"/>
              <a:defRPr/>
            </a:pPr>
            <a:r>
              <a:rPr lang="en-US" sz="1700" dirty="0">
                <a:latin typeface="Arial" charset="0"/>
                <a:ea typeface="ＭＳ Ｐゴシック" charset="0"/>
                <a:cs typeface="ＭＳ Ｐゴシック" charset="0"/>
              </a:rPr>
              <a:t>Alexander City</a:t>
            </a:r>
          </a:p>
          <a:p>
            <a:pPr marL="171450" indent="-171450">
              <a:buFont typeface="Arial"/>
              <a:buChar char="•"/>
              <a:defRPr/>
            </a:pPr>
            <a:r>
              <a:rPr lang="en-US" sz="1700" dirty="0">
                <a:latin typeface="Arial" charset="0"/>
                <a:ea typeface="ＭＳ Ｐゴシック" charset="0"/>
                <a:cs typeface="ＭＳ Ｐゴシック" charset="0"/>
              </a:rPr>
              <a:t>Auburn</a:t>
            </a:r>
          </a:p>
          <a:p>
            <a:pPr marL="171450" indent="-171450">
              <a:buFont typeface="Arial"/>
              <a:buChar char="•"/>
              <a:defRPr/>
            </a:pPr>
            <a:r>
              <a:rPr lang="en-US" sz="1700" dirty="0">
                <a:latin typeface="Arial" charset="0"/>
                <a:ea typeface="ＭＳ Ｐゴシック" charset="0"/>
                <a:cs typeface="ＭＳ Ｐゴシック" charset="0"/>
              </a:rPr>
              <a:t>Birmingham</a:t>
            </a:r>
          </a:p>
          <a:p>
            <a:pPr marL="171450" indent="-171450">
              <a:buFont typeface="Arial"/>
              <a:buChar char="•"/>
              <a:defRPr/>
            </a:pPr>
            <a:r>
              <a:rPr lang="en-US" sz="1700" dirty="0">
                <a:latin typeface="Arial" charset="0"/>
                <a:ea typeface="ＭＳ Ｐゴシック" charset="0"/>
                <a:cs typeface="ＭＳ Ｐゴシック" charset="0"/>
              </a:rPr>
              <a:t>Blount County</a:t>
            </a:r>
          </a:p>
          <a:p>
            <a:pPr marL="171450" indent="-171450">
              <a:buFont typeface="Arial"/>
              <a:buChar char="•"/>
              <a:defRPr/>
            </a:pPr>
            <a:r>
              <a:rPr lang="en-US" sz="1700" dirty="0">
                <a:latin typeface="Arial" charset="0"/>
                <a:ea typeface="ＭＳ Ｐゴシック" charset="0"/>
                <a:cs typeface="ＭＳ Ｐゴシック" charset="0"/>
              </a:rPr>
              <a:t>Calhoun County</a:t>
            </a:r>
          </a:p>
          <a:p>
            <a:pPr marL="171450" indent="-171450">
              <a:buFont typeface="Arial"/>
              <a:buChar char="•"/>
              <a:defRPr/>
            </a:pPr>
            <a:r>
              <a:rPr lang="en-US" sz="1700" dirty="0">
                <a:latin typeface="Arial" charset="0"/>
                <a:ea typeface="ＭＳ Ｐゴシック" charset="0"/>
                <a:cs typeface="ＭＳ Ｐゴシック" charset="0"/>
              </a:rPr>
              <a:t>Centerpoint</a:t>
            </a:r>
          </a:p>
          <a:p>
            <a:pPr marL="171450" indent="-171450">
              <a:buFont typeface="Arial"/>
              <a:buChar char="•"/>
              <a:defRPr/>
            </a:pPr>
            <a:r>
              <a:rPr lang="en-US" sz="1700" dirty="0">
                <a:latin typeface="Arial" charset="0"/>
                <a:ea typeface="ＭＳ Ｐゴシック" charset="0"/>
                <a:cs typeface="ＭＳ Ｐゴシック" charset="0"/>
              </a:rPr>
              <a:t>Chilton County</a:t>
            </a:r>
          </a:p>
          <a:p>
            <a:pPr marL="171450" indent="-171450">
              <a:buFont typeface="Arial"/>
              <a:buChar char="•"/>
              <a:defRPr/>
            </a:pPr>
            <a:r>
              <a:rPr lang="en-US" sz="1700" dirty="0">
                <a:latin typeface="Arial" charset="0"/>
                <a:ea typeface="ＭＳ Ｐゴシック" charset="0"/>
                <a:cs typeface="ＭＳ Ｐゴシック" charset="0"/>
              </a:rPr>
              <a:t>Clarke/Washington Counties</a:t>
            </a:r>
          </a:p>
          <a:p>
            <a:pPr marL="171450" indent="-171450">
              <a:buFont typeface="Arial"/>
              <a:buChar char="•"/>
              <a:defRPr/>
            </a:pPr>
            <a:r>
              <a:rPr lang="en-US" sz="1700" dirty="0">
                <a:latin typeface="Arial" charset="0"/>
                <a:ea typeface="ＭＳ Ｐゴシック" charset="0"/>
                <a:cs typeface="ＭＳ Ｐゴシック" charset="0"/>
              </a:rPr>
              <a:t>Cullman County</a:t>
            </a:r>
          </a:p>
          <a:p>
            <a:pPr marL="171450" indent="-171450">
              <a:buFont typeface="Arial"/>
              <a:buChar char="•"/>
              <a:defRPr/>
            </a:pPr>
            <a:r>
              <a:rPr lang="en-US" sz="1700" dirty="0">
                <a:latin typeface="Arial" charset="0"/>
                <a:ea typeface="ＭＳ Ｐゴシック" charset="0"/>
                <a:cs typeface="ＭＳ Ｐゴシック" charset="0"/>
              </a:rPr>
              <a:t>Decatur/Hartselle</a:t>
            </a:r>
          </a:p>
          <a:p>
            <a:pPr marL="171450" indent="-171450">
              <a:buFont typeface="Arial"/>
              <a:buChar char="•"/>
              <a:defRPr/>
            </a:pPr>
            <a:r>
              <a:rPr lang="en-US" sz="1700" dirty="0">
                <a:latin typeface="Arial" charset="0"/>
                <a:ea typeface="ＭＳ Ｐゴシック" charset="0"/>
                <a:cs typeface="ＭＳ Ｐゴシック" charset="0"/>
              </a:rPr>
              <a:t>DeKalb County</a:t>
            </a:r>
          </a:p>
          <a:p>
            <a:pPr marL="171450" indent="-171450">
              <a:buFont typeface="Arial"/>
              <a:buChar char="•"/>
              <a:defRPr/>
            </a:pPr>
            <a:r>
              <a:rPr lang="en-US" sz="1700" dirty="0">
                <a:latin typeface="Arial" charset="0"/>
                <a:ea typeface="ＭＳ Ｐゴシック" charset="0"/>
                <a:cs typeface="ＭＳ Ｐゴシック" charset="0"/>
              </a:rPr>
              <a:t>Demopolis</a:t>
            </a:r>
          </a:p>
          <a:p>
            <a:pPr marL="171450" indent="-171450">
              <a:buFont typeface="Arial"/>
              <a:buChar char="•"/>
              <a:defRPr/>
            </a:pPr>
            <a:r>
              <a:rPr lang="en-US" sz="1700" dirty="0">
                <a:latin typeface="Arial" charset="0"/>
                <a:ea typeface="ＭＳ Ｐゴシック" charset="0"/>
                <a:cs typeface="ＭＳ Ｐゴシック" charset="0"/>
              </a:rPr>
              <a:t>Dothan</a:t>
            </a:r>
          </a:p>
          <a:p>
            <a:pPr marL="171450" indent="-171450">
              <a:buFont typeface="Arial"/>
              <a:buChar char="•"/>
              <a:defRPr/>
            </a:pPr>
            <a:r>
              <a:rPr lang="en-US" sz="1700" dirty="0">
                <a:latin typeface="Arial" charset="0"/>
                <a:ea typeface="ＭＳ Ｐゴシック" charset="0"/>
                <a:cs typeface="ＭＳ Ｐゴシック" charset="0"/>
              </a:rPr>
              <a:t>Florence</a:t>
            </a:r>
          </a:p>
          <a:p>
            <a:pPr marL="171450" indent="-171450">
              <a:buFont typeface="Arial"/>
              <a:buChar char="•"/>
              <a:defRPr/>
            </a:pPr>
            <a:r>
              <a:rPr lang="en-US" sz="1700" dirty="0">
                <a:latin typeface="Arial" charset="0"/>
                <a:ea typeface="ＭＳ Ｐゴシック" charset="0"/>
                <a:cs typeface="ＭＳ Ｐゴシック" charset="0"/>
              </a:rPr>
              <a:t>Gadsden/Etowah County</a:t>
            </a:r>
          </a:p>
          <a:p>
            <a:pPr marL="171450" indent="-171450">
              <a:buFont typeface="Arial"/>
              <a:buChar char="•"/>
              <a:defRPr/>
            </a:pPr>
            <a:r>
              <a:rPr lang="en-US" sz="1700" dirty="0">
                <a:latin typeface="Arial" charset="0"/>
                <a:ea typeface="ＭＳ Ｐゴシック" charset="0"/>
                <a:cs typeface="ＭＳ Ｐゴシック" charset="0"/>
              </a:rPr>
              <a:t>Gulf Shores</a:t>
            </a:r>
          </a:p>
          <a:p>
            <a:pPr marL="171450" indent="-171450">
              <a:buFont typeface="Arial"/>
              <a:buChar char="•"/>
              <a:defRPr/>
            </a:pPr>
            <a:r>
              <a:rPr lang="en-US" sz="1700" dirty="0">
                <a:latin typeface="Arial" charset="0"/>
                <a:ea typeface="ＭＳ Ｐゴシック" charset="0"/>
                <a:cs typeface="ＭＳ Ｐゴシック" charset="0"/>
              </a:rPr>
              <a:t>Hamilton</a:t>
            </a:r>
          </a:p>
          <a:p>
            <a:pPr marL="171450" indent="-171450">
              <a:buFont typeface="Arial"/>
              <a:buChar char="•"/>
              <a:defRPr/>
            </a:pPr>
            <a:r>
              <a:rPr lang="en-US" sz="1700" dirty="0">
                <a:latin typeface="Arial" charset="0"/>
                <a:ea typeface="ＭＳ Ｐゴシック" charset="0"/>
                <a:cs typeface="ＭＳ Ｐゴシック" charset="0"/>
              </a:rPr>
              <a:t>Huntsville</a:t>
            </a:r>
          </a:p>
          <a:p>
            <a:pPr marL="171450" indent="-171450">
              <a:buFont typeface="Arial"/>
              <a:buChar char="•"/>
              <a:defRPr/>
            </a:pPr>
            <a:r>
              <a:rPr lang="en-US" sz="1700" dirty="0">
                <a:latin typeface="Arial" charset="0"/>
                <a:ea typeface="ＭＳ Ｐゴシック" charset="0"/>
                <a:cs typeface="ＭＳ Ｐゴシック" charset="0"/>
              </a:rPr>
              <a:t>Limestone County</a:t>
            </a:r>
          </a:p>
          <a:p>
            <a:pPr marL="171450" indent="-171450">
              <a:buFont typeface="Arial"/>
              <a:buChar char="•"/>
              <a:defRPr/>
            </a:pPr>
            <a:r>
              <a:rPr lang="en-US" sz="1700" dirty="0">
                <a:latin typeface="Arial" charset="0"/>
                <a:ea typeface="ＭＳ Ｐゴシック" charset="0"/>
                <a:cs typeface="ＭＳ Ｐゴシック" charset="0"/>
              </a:rPr>
              <a:t>Lineville</a:t>
            </a:r>
          </a:p>
          <a:p>
            <a:pPr marL="171450" indent="-171450">
              <a:buFont typeface="Arial"/>
              <a:buChar char="•"/>
              <a:defRPr/>
            </a:pPr>
            <a:r>
              <a:rPr lang="en-US" sz="1700" dirty="0">
                <a:latin typeface="Arial" charset="0"/>
                <a:ea typeface="ＭＳ Ｐゴシック" charset="0"/>
                <a:cs typeface="ＭＳ Ｐゴシック" charset="0"/>
              </a:rPr>
              <a:t>Mobile</a:t>
            </a:r>
          </a:p>
          <a:p>
            <a:pPr marL="171450" indent="-171450">
              <a:buFont typeface="Arial"/>
              <a:buChar char="•"/>
              <a:defRPr/>
            </a:pPr>
            <a:r>
              <a:rPr lang="en-US" sz="1700" dirty="0">
                <a:latin typeface="Arial" charset="0"/>
                <a:ea typeface="ＭＳ Ｐゴシック" charset="0"/>
                <a:cs typeface="ＭＳ Ｐゴシック" charset="0"/>
              </a:rPr>
              <a:t>Montgomery/Tri-County</a:t>
            </a:r>
          </a:p>
          <a:p>
            <a:pPr marL="171450" indent="-171450">
              <a:buFont typeface="Arial"/>
              <a:buChar char="•"/>
              <a:defRPr/>
            </a:pPr>
            <a:r>
              <a:rPr lang="en-US" sz="1700" dirty="0">
                <a:latin typeface="Arial" charset="0"/>
                <a:ea typeface="ＭＳ Ｐゴシック" charset="0"/>
                <a:cs typeface="ＭＳ Ｐゴシック" charset="0"/>
              </a:rPr>
              <a:t>Selma/Dallas County</a:t>
            </a:r>
          </a:p>
          <a:p>
            <a:pPr marL="171450" indent="-171450">
              <a:buFont typeface="Arial"/>
              <a:buChar char="•"/>
              <a:defRPr/>
            </a:pPr>
            <a:r>
              <a:rPr lang="en-US" sz="1700" dirty="0">
                <a:latin typeface="Arial" charset="0"/>
                <a:ea typeface="ＭＳ Ｐゴシック" charset="0"/>
                <a:cs typeface="ＭＳ Ｐゴシック" charset="0"/>
              </a:rPr>
              <a:t>St. Clair County</a:t>
            </a:r>
          </a:p>
          <a:p>
            <a:pPr marL="171450" indent="-171450">
              <a:buFont typeface="Arial"/>
              <a:buChar char="•"/>
              <a:defRPr/>
            </a:pPr>
            <a:r>
              <a:rPr lang="en-US" sz="1700" dirty="0">
                <a:latin typeface="Arial" charset="0"/>
                <a:ea typeface="ＭＳ Ｐゴシック" charset="0"/>
                <a:cs typeface="ＭＳ Ｐゴシック" charset="0"/>
              </a:rPr>
              <a:t>Sumter County</a:t>
            </a:r>
          </a:p>
          <a:p>
            <a:pPr marL="171450" indent="-171450">
              <a:buFont typeface="Arial"/>
              <a:buChar char="•"/>
              <a:defRPr/>
            </a:pPr>
            <a:r>
              <a:rPr lang="en-US" sz="1700" dirty="0">
                <a:latin typeface="Arial" charset="0"/>
                <a:ea typeface="ＭＳ Ｐゴシック" charset="0"/>
                <a:cs typeface="ＭＳ Ｐゴシック" charset="0"/>
              </a:rPr>
              <a:t>Troy</a:t>
            </a:r>
          </a:p>
          <a:p>
            <a:pPr marL="171450" indent="-171450">
              <a:buFont typeface="Arial"/>
              <a:buChar char="•"/>
              <a:defRPr/>
            </a:pPr>
            <a:r>
              <a:rPr lang="en-US" sz="1700" dirty="0">
                <a:latin typeface="Arial" charset="0"/>
                <a:ea typeface="ＭＳ Ｐゴシック" charset="0"/>
                <a:cs typeface="ＭＳ Ｐゴシック" charset="0"/>
              </a:rPr>
              <a:t>Tuscaloosa</a:t>
            </a:r>
          </a:p>
          <a:p>
            <a:pPr marL="171450" indent="-171450">
              <a:buFont typeface="Arial"/>
              <a:buChar char="•"/>
              <a:defRPr/>
            </a:pPr>
            <a:r>
              <a:rPr lang="en-US" sz="1700" dirty="0">
                <a:latin typeface="Arial" charset="0"/>
                <a:ea typeface="ＭＳ Ｐゴシック" charset="0"/>
                <a:cs typeface="ＭＳ Ｐゴシック" charset="0"/>
              </a:rPr>
              <a:t>Walker County</a:t>
            </a:r>
          </a:p>
          <a:p>
            <a:pPr marL="171450" indent="-171450">
              <a:buFont typeface="Arial"/>
              <a:buChar char="•"/>
              <a:defRPr/>
            </a:pPr>
            <a:r>
              <a:rPr lang="en-US" sz="1700" dirty="0">
                <a:latin typeface="Arial" charset="0"/>
                <a:ea typeface="ＭＳ Ｐゴシック" charset="0"/>
                <a:cs typeface="ＭＳ Ｐゴシック" charset="0"/>
              </a:rPr>
              <a:t>Winfield</a:t>
            </a:r>
          </a:p>
        </p:txBody>
      </p:sp>
      <p:sp>
        <p:nvSpPr>
          <p:cNvPr id="25605" name="TextBox 7"/>
          <p:cNvSpPr txBox="1">
            <a:spLocks noChangeArrowheads="1"/>
          </p:cNvSpPr>
          <p:nvPr/>
        </p:nvSpPr>
        <p:spPr bwMode="auto">
          <a:xfrm>
            <a:off x="4648200" y="1516698"/>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b="1" u="sng" dirty="0"/>
              <a:t>Areas Represented:</a:t>
            </a:r>
          </a:p>
        </p:txBody>
      </p:sp>
    </p:spTree>
    <p:extLst>
      <p:ext uri="{BB962C8B-B14F-4D97-AF65-F5344CB8AC3E}">
        <p14:creationId xmlns:p14="http://schemas.microsoft.com/office/powerpoint/2010/main" val="2481426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18</a:t>
            </a:fld>
            <a:endParaRPr lang="en-US"/>
          </a:p>
        </p:txBody>
      </p:sp>
      <p:pic>
        <p:nvPicPr>
          <p:cNvPr id="14" name="Picture 13">
            <a:extLst>
              <a:ext uri="{FF2B5EF4-FFF2-40B4-BE49-F238E27FC236}">
                <a16:creationId xmlns:a16="http://schemas.microsoft.com/office/drawing/2014/main" id="{F63ED253-E5BA-4FF1-BF31-87120D3919C7}"/>
              </a:ext>
            </a:extLst>
          </p:cNvPr>
          <p:cNvPicPr>
            <a:picLocks noChangeAspect="1"/>
          </p:cNvPicPr>
          <p:nvPr/>
        </p:nvPicPr>
        <p:blipFill>
          <a:blip r:embed="rId3"/>
          <a:stretch>
            <a:fillRect/>
          </a:stretch>
        </p:blipFill>
        <p:spPr>
          <a:xfrm>
            <a:off x="1753128" y="1"/>
            <a:ext cx="5493492" cy="6817444"/>
          </a:xfrm>
          <a:prstGeom prst="rect">
            <a:avLst/>
          </a:prstGeom>
        </p:spPr>
      </p:pic>
    </p:spTree>
    <p:extLst>
      <p:ext uri="{BB962C8B-B14F-4D97-AF65-F5344CB8AC3E}">
        <p14:creationId xmlns:p14="http://schemas.microsoft.com/office/powerpoint/2010/main" val="205114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5580-AA2A-5F41-BFC5-EC1EB83CFCCA}"/>
              </a:ext>
            </a:extLst>
          </p:cNvPr>
          <p:cNvSpPr>
            <a:spLocks noGrp="1"/>
          </p:cNvSpPr>
          <p:nvPr>
            <p:ph type="title"/>
          </p:nvPr>
        </p:nvSpPr>
        <p:spPr/>
        <p:txBody>
          <a:bodyPr/>
          <a:lstStyle/>
          <a:p>
            <a:r>
              <a:rPr lang="en-US" dirty="0"/>
              <a:t>University ran numbers</a:t>
            </a:r>
          </a:p>
        </p:txBody>
      </p:sp>
      <p:pic>
        <p:nvPicPr>
          <p:cNvPr id="5" name="Content Placeholder 4">
            <a:extLst>
              <a:ext uri="{FF2B5EF4-FFF2-40B4-BE49-F238E27FC236}">
                <a16:creationId xmlns:a16="http://schemas.microsoft.com/office/drawing/2014/main" id="{D9CCFCA4-DAA8-2B4F-9006-FD8488AB1207}"/>
              </a:ext>
            </a:extLst>
          </p:cNvPr>
          <p:cNvPicPr>
            <a:picLocks noGrp="1" noChangeAspect="1"/>
          </p:cNvPicPr>
          <p:nvPr>
            <p:ph idx="1"/>
          </p:nvPr>
        </p:nvPicPr>
        <p:blipFill>
          <a:blip r:embed="rId2"/>
          <a:stretch>
            <a:fillRect/>
          </a:stretch>
        </p:blipFill>
        <p:spPr>
          <a:xfrm>
            <a:off x="2343377" y="2087357"/>
            <a:ext cx="4892222" cy="3654664"/>
          </a:xfrm>
          <a:prstGeom prst="rect">
            <a:avLst/>
          </a:prstGeom>
          <a:ln w="76200">
            <a:solidFill>
              <a:srgbClr val="FFC000"/>
            </a:solidFill>
          </a:ln>
        </p:spPr>
      </p:pic>
      <p:sp>
        <p:nvSpPr>
          <p:cNvPr id="4" name="Slide Number Placeholder 3">
            <a:extLst>
              <a:ext uri="{FF2B5EF4-FFF2-40B4-BE49-F238E27FC236}">
                <a16:creationId xmlns:a16="http://schemas.microsoft.com/office/drawing/2014/main" id="{C53FCA7A-676B-EC49-A0A1-3A50A48BFEC5}"/>
              </a:ext>
            </a:extLst>
          </p:cNvPr>
          <p:cNvSpPr>
            <a:spLocks noGrp="1"/>
          </p:cNvSpPr>
          <p:nvPr>
            <p:ph type="sldNum" sz="quarter" idx="12"/>
          </p:nvPr>
        </p:nvSpPr>
        <p:spPr/>
        <p:txBody>
          <a:bodyPr/>
          <a:lstStyle/>
          <a:p>
            <a:fld id="{10A2BF33-E76E-C74E-B6E1-3511D81ED3A6}" type="slidenum">
              <a:rPr lang="en-US" smtClean="0"/>
              <a:pPr/>
              <a:t>19</a:t>
            </a:fld>
            <a:endParaRPr lang="en-US"/>
          </a:p>
        </p:txBody>
      </p:sp>
    </p:spTree>
    <p:extLst>
      <p:ext uri="{BB962C8B-B14F-4D97-AF65-F5344CB8AC3E}">
        <p14:creationId xmlns:p14="http://schemas.microsoft.com/office/powerpoint/2010/main" val="29699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normAutofit/>
          </a:bodyPr>
          <a:lstStyle/>
          <a:p>
            <a:r>
              <a:rPr lang="en-US" dirty="0"/>
              <a:t>Autism affects 1 in 59 children and 1 in 42 boys</a:t>
            </a:r>
          </a:p>
          <a:p>
            <a:r>
              <a:rPr lang="en-US" dirty="0"/>
              <a:t>Autism prevalence figures are growing</a:t>
            </a:r>
          </a:p>
          <a:p>
            <a:r>
              <a:rPr lang="en-US" dirty="0"/>
              <a:t>Autism is one of the fastest-growing developmental disorders in the U.S.</a:t>
            </a:r>
          </a:p>
          <a:p>
            <a:r>
              <a:rPr lang="en-US" dirty="0"/>
              <a:t>Autism costs a family $60,000 a year on average</a:t>
            </a:r>
          </a:p>
          <a:p>
            <a:r>
              <a:rPr lang="en-US" dirty="0"/>
              <a:t>Boys are nearly 5 times more likely than girls to have autism</a:t>
            </a:r>
          </a:p>
          <a:p>
            <a:r>
              <a:rPr lang="en-US" dirty="0"/>
              <a:t>There is no medical detection or cure for autism</a:t>
            </a:r>
          </a:p>
          <a:p>
            <a:r>
              <a:rPr lang="en-US" dirty="0"/>
              <a:t>Autism does not discriminate against races, ethnic groups, and socioeconomic status</a:t>
            </a:r>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2</a:t>
            </a:fld>
            <a:endParaRPr lang="en-US"/>
          </a:p>
        </p:txBody>
      </p:sp>
      <p:sp>
        <p:nvSpPr>
          <p:cNvPr id="4" name="TextBox 3"/>
          <p:cNvSpPr txBox="1"/>
          <p:nvPr/>
        </p:nvSpPr>
        <p:spPr>
          <a:xfrm>
            <a:off x="612648" y="6320589"/>
            <a:ext cx="8153400" cy="292388"/>
          </a:xfrm>
          <a:prstGeom prst="rect">
            <a:avLst/>
          </a:prstGeom>
          <a:noFill/>
        </p:spPr>
        <p:txBody>
          <a:bodyPr wrap="square" rtlCol="0">
            <a:spAutoFit/>
          </a:bodyPr>
          <a:lstStyle/>
          <a:p>
            <a:r>
              <a:rPr lang="en-US" sz="1300" i="1" dirty="0"/>
              <a:t>https://www.autismspeaks.org/what-autism/facts-about-autism</a:t>
            </a:r>
          </a:p>
        </p:txBody>
      </p:sp>
    </p:spTree>
    <p:extLst>
      <p:ext uri="{BB962C8B-B14F-4D97-AF65-F5344CB8AC3E}">
        <p14:creationId xmlns:p14="http://schemas.microsoft.com/office/powerpoint/2010/main" val="180140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Autism Networks</a:t>
            </a:r>
          </a:p>
        </p:txBody>
      </p:sp>
      <p:sp>
        <p:nvSpPr>
          <p:cNvPr id="3" name="Content Placeholder 2"/>
          <p:cNvSpPr>
            <a:spLocks noGrp="1"/>
          </p:cNvSpPr>
          <p:nvPr>
            <p:ph idx="1"/>
          </p:nvPr>
        </p:nvSpPr>
        <p:spPr>
          <a:xfrm>
            <a:off x="228600" y="2024743"/>
            <a:ext cx="8629650" cy="4480831"/>
          </a:xfrm>
        </p:spPr>
        <p:txBody>
          <a:bodyPr>
            <a:normAutofit/>
          </a:bodyPr>
          <a:lstStyle/>
          <a:p>
            <a:pPr marL="0" indent="0">
              <a:buNone/>
            </a:pPr>
            <a:endParaRPr lang="en-US" dirty="0"/>
          </a:p>
          <a:p>
            <a:r>
              <a:rPr lang="en-US" dirty="0"/>
              <a:t>A staff that has expertise in autism and related disabilities. </a:t>
            </a:r>
          </a:p>
          <a:p>
            <a:r>
              <a:rPr lang="en-US" dirty="0"/>
              <a:t>Individual and Family Assistance </a:t>
            </a:r>
          </a:p>
          <a:p>
            <a:r>
              <a:rPr lang="en-US" dirty="0"/>
              <a:t>Technical assistance and consultation </a:t>
            </a:r>
          </a:p>
          <a:p>
            <a:r>
              <a:rPr lang="en-US" dirty="0"/>
              <a:t>Professional training</a:t>
            </a:r>
          </a:p>
          <a:p>
            <a:r>
              <a:rPr lang="en-US" dirty="0"/>
              <a:t>Public education </a:t>
            </a:r>
          </a:p>
          <a:p>
            <a:endParaRPr lang="en-US" sz="2100" b="1" i="1" u="sng" dirty="0"/>
          </a:p>
          <a:p>
            <a:endParaRPr lang="en-US" sz="2100" b="1" i="1" u="sng" dirty="0"/>
          </a:p>
          <a:p>
            <a:pPr marL="0" indent="0">
              <a:buNone/>
            </a:pPr>
            <a:endParaRPr lang="en-US" sz="2100" b="1" i="1" u="sng" dirty="0"/>
          </a:p>
          <a:p>
            <a:pPr marL="0" indent="0">
              <a:buNone/>
            </a:pPr>
            <a:r>
              <a:rPr lang="en-US" sz="2100" i="1" dirty="0"/>
              <a:t>(Act 2009-592)</a:t>
            </a:r>
            <a:endParaRPr lang="en-US" sz="2100" dirty="0"/>
          </a:p>
        </p:txBody>
      </p:sp>
      <p:sp>
        <p:nvSpPr>
          <p:cNvPr id="4" name="Slide Number Placeholder 3"/>
          <p:cNvSpPr>
            <a:spLocks noGrp="1"/>
          </p:cNvSpPr>
          <p:nvPr>
            <p:ph type="sldNum" sz="quarter" idx="12"/>
          </p:nvPr>
        </p:nvSpPr>
        <p:spPr/>
        <p:txBody>
          <a:bodyPr>
            <a:normAutofit/>
          </a:bodyPr>
          <a:lstStyle/>
          <a:p>
            <a:fld id="{10A2BF33-E76E-C74E-B6E1-3511D81ED3A6}" type="slidenum">
              <a:rPr lang="en-US" smtClean="0"/>
              <a:pPr/>
              <a:t>20</a:t>
            </a:fld>
            <a:endParaRPr lang="en-US"/>
          </a:p>
        </p:txBody>
      </p:sp>
    </p:spTree>
    <p:extLst>
      <p:ext uri="{BB962C8B-B14F-4D97-AF65-F5344CB8AC3E}">
        <p14:creationId xmlns:p14="http://schemas.microsoft.com/office/powerpoint/2010/main" val="64491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599747" cy="1400530"/>
          </a:xfrm>
        </p:spPr>
        <p:txBody>
          <a:bodyPr>
            <a:normAutofit fontScale="90000"/>
          </a:bodyPr>
          <a:lstStyle/>
          <a:p>
            <a:pPr algn="ctr"/>
            <a:r>
              <a:rPr lang="en-US" dirty="0"/>
              <a:t>Accessing Publicly Funded Services for Adults in Alabama</a:t>
            </a:r>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21</a:t>
            </a:fld>
            <a:endParaRPr lang="en-US"/>
          </a:p>
        </p:txBody>
      </p:sp>
      <p:sp>
        <p:nvSpPr>
          <p:cNvPr id="6" name="Content Placeholder 2"/>
          <p:cNvSpPr txBox="1">
            <a:spLocks/>
          </p:cNvSpPr>
          <p:nvPr/>
        </p:nvSpPr>
        <p:spPr>
          <a:xfrm>
            <a:off x="5467758" y="2113732"/>
            <a:ext cx="3237692" cy="208174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Alabama Department of Rehabilitation Services</a:t>
            </a:r>
          </a:p>
        </p:txBody>
      </p:sp>
      <p:sp>
        <p:nvSpPr>
          <p:cNvPr id="7" name="Content Placeholder 2"/>
          <p:cNvSpPr txBox="1">
            <a:spLocks/>
          </p:cNvSpPr>
          <p:nvPr/>
        </p:nvSpPr>
        <p:spPr>
          <a:xfrm>
            <a:off x="62033" y="2409264"/>
            <a:ext cx="3084486" cy="206188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Alabama Department of Mental Health</a:t>
            </a:r>
          </a:p>
        </p:txBody>
      </p:sp>
      <p:sp>
        <p:nvSpPr>
          <p:cNvPr id="8" name="Content Placeholder 2"/>
          <p:cNvSpPr txBox="1">
            <a:spLocks/>
          </p:cNvSpPr>
          <p:nvPr/>
        </p:nvSpPr>
        <p:spPr>
          <a:xfrm>
            <a:off x="2887136" y="5027163"/>
            <a:ext cx="3009899" cy="108678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defTabSz="914400">
              <a:buNone/>
            </a:pPr>
            <a:r>
              <a:rPr lang="en-US" dirty="0"/>
              <a:t>Your Personal Funds</a:t>
            </a:r>
          </a:p>
        </p:txBody>
      </p:sp>
      <p:sp>
        <p:nvSpPr>
          <p:cNvPr id="4" name="TextBox 3"/>
          <p:cNvSpPr txBox="1"/>
          <p:nvPr/>
        </p:nvSpPr>
        <p:spPr>
          <a:xfrm>
            <a:off x="324973" y="6427694"/>
            <a:ext cx="8581961" cy="276999"/>
          </a:xfrm>
          <a:prstGeom prst="rect">
            <a:avLst/>
          </a:prstGeom>
          <a:noFill/>
        </p:spPr>
        <p:txBody>
          <a:bodyPr wrap="square" rtlCol="0">
            <a:spAutoFit/>
          </a:bodyPr>
          <a:lstStyle/>
          <a:p>
            <a:r>
              <a:rPr lang="en-US" sz="1200" i="1" dirty="0"/>
              <a:t>“Accessibility in Alabama” – by Brooke Bowles and Joe Carter (Glenwood Autism &amp; Behavioral Health Center)</a:t>
            </a:r>
          </a:p>
        </p:txBody>
      </p:sp>
      <p:pic>
        <p:nvPicPr>
          <p:cNvPr id="9" name="Picture 8">
            <a:extLst>
              <a:ext uri="{FF2B5EF4-FFF2-40B4-BE49-F238E27FC236}">
                <a16:creationId xmlns:a16="http://schemas.microsoft.com/office/drawing/2014/main" id="{A55D8DA1-E59B-4107-A0E4-FD68F6DF07B9}"/>
              </a:ext>
            </a:extLst>
          </p:cNvPr>
          <p:cNvPicPr>
            <a:picLocks noChangeAspect="1"/>
          </p:cNvPicPr>
          <p:nvPr/>
        </p:nvPicPr>
        <p:blipFill>
          <a:blip r:embed="rId3"/>
          <a:stretch>
            <a:fillRect/>
          </a:stretch>
        </p:blipFill>
        <p:spPr>
          <a:xfrm>
            <a:off x="3267492" y="2010230"/>
            <a:ext cx="2249186" cy="2689090"/>
          </a:xfrm>
          <a:prstGeom prst="rect">
            <a:avLst/>
          </a:prstGeom>
        </p:spPr>
      </p:pic>
    </p:spTree>
    <p:extLst>
      <p:ext uri="{BB962C8B-B14F-4D97-AF65-F5344CB8AC3E}">
        <p14:creationId xmlns:p14="http://schemas.microsoft.com/office/powerpoint/2010/main" val="280856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Funds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Alabama Family Trust </a:t>
            </a:r>
          </a:p>
          <a:p>
            <a:r>
              <a:rPr lang="en-US" dirty="0"/>
              <a:t>We are a non-profit, 501 (c) (3) special needs trust serving children and adults with disabilities. Our organization was created in 1994 by an act of the Alabama Legislature to encourage, enhance and foster the provisions of medical, social or other supplemental services for persons with a mental or physical impairment.  alabamafamilytrust.com</a:t>
            </a:r>
          </a:p>
          <a:p>
            <a:pPr marL="0" indent="0">
              <a:buNone/>
            </a:pPr>
            <a:endParaRPr lang="en-US" dirty="0"/>
          </a:p>
          <a:p>
            <a:pPr marL="0" indent="0">
              <a:buNone/>
            </a:pPr>
            <a:r>
              <a:rPr lang="en-US" b="1" dirty="0"/>
              <a:t>Special Needs Trust</a:t>
            </a:r>
          </a:p>
          <a:p>
            <a:r>
              <a:rPr lang="en-US" dirty="0"/>
              <a:t>A special needs trust is a trust designed for beneficiaries who have a disability. It is written so the beneficiary can enjoy the use of property that is held in the trust for his or her benefit, while at the same time allowing the beneficiary to receive essential needs-based government benefits. Special needs trusts are sometimes known as supplemental needs trusts in the United States.</a:t>
            </a:r>
          </a:p>
          <a:p>
            <a:endParaRPr lang="en-US" dirty="0"/>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22</a:t>
            </a:fld>
            <a:endParaRPr lang="en-US"/>
          </a:p>
        </p:txBody>
      </p:sp>
      <p:sp>
        <p:nvSpPr>
          <p:cNvPr id="4" name="TextBox 3"/>
          <p:cNvSpPr txBox="1"/>
          <p:nvPr/>
        </p:nvSpPr>
        <p:spPr>
          <a:xfrm>
            <a:off x="324973" y="6427694"/>
            <a:ext cx="8581961" cy="276999"/>
          </a:xfrm>
          <a:prstGeom prst="rect">
            <a:avLst/>
          </a:prstGeom>
          <a:noFill/>
        </p:spPr>
        <p:txBody>
          <a:bodyPr wrap="square" rtlCol="0">
            <a:spAutoFit/>
          </a:bodyPr>
          <a:lstStyle/>
          <a:p>
            <a:r>
              <a:rPr lang="en-US" sz="1200" i="1" dirty="0"/>
              <a:t>“Accessibility in Alabama” – by Brooke Bowles (Triumph Services) and Joe Carter (Glenwood Autism &amp; Behavioral Health Center)</a:t>
            </a:r>
          </a:p>
        </p:txBody>
      </p:sp>
    </p:spTree>
    <p:extLst>
      <p:ext uri="{BB962C8B-B14F-4D97-AF65-F5344CB8AC3E}">
        <p14:creationId xmlns:p14="http://schemas.microsoft.com/office/powerpoint/2010/main" val="344788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Council’s Charge</a:t>
            </a:r>
          </a:p>
        </p:txBody>
      </p:sp>
      <p:sp>
        <p:nvSpPr>
          <p:cNvPr id="3" name="Content Placeholder 2"/>
          <p:cNvSpPr>
            <a:spLocks noGrp="1"/>
          </p:cNvSpPr>
          <p:nvPr>
            <p:ph idx="1"/>
          </p:nvPr>
        </p:nvSpPr>
        <p:spPr>
          <a:xfrm>
            <a:off x="612648" y="3572219"/>
            <a:ext cx="8153400" cy="2905699"/>
          </a:xfrm>
        </p:spPr>
        <p:txBody>
          <a:bodyPr>
            <a:normAutofit/>
          </a:bodyPr>
          <a:lstStyle/>
          <a:p>
            <a:pPr marL="0" indent="0" algn="ctr">
              <a:buNone/>
            </a:pPr>
            <a:r>
              <a:rPr lang="en-US" dirty="0"/>
              <a:t>The Alabama Interagency Autism Coordinating Council was created to meet the urgent and substantial need to develop and implement a statewide comprehensive, coordinated, multidisciplinary, interagency system of care for individuals with ASD and their families.</a:t>
            </a:r>
          </a:p>
          <a:p>
            <a:endParaRPr lang="en-US" dirty="0"/>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3" y="1808784"/>
            <a:ext cx="4439614" cy="1579551"/>
          </a:xfrm>
          <a:prstGeom prst="rect">
            <a:avLst/>
          </a:prstGeom>
        </p:spPr>
      </p:pic>
    </p:spTree>
    <p:extLst>
      <p:ext uri="{BB962C8B-B14F-4D97-AF65-F5344CB8AC3E}">
        <p14:creationId xmlns:p14="http://schemas.microsoft.com/office/powerpoint/2010/main" val="425671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Council’s Mission Statement</a:t>
            </a:r>
          </a:p>
        </p:txBody>
      </p:sp>
      <p:sp>
        <p:nvSpPr>
          <p:cNvPr id="3" name="Content Placeholder 2"/>
          <p:cNvSpPr>
            <a:spLocks noGrp="1"/>
          </p:cNvSpPr>
          <p:nvPr>
            <p:ph idx="1"/>
          </p:nvPr>
        </p:nvSpPr>
        <p:spPr>
          <a:xfrm>
            <a:off x="612648" y="3572219"/>
            <a:ext cx="8153400" cy="2905699"/>
          </a:xfrm>
        </p:spPr>
        <p:txBody>
          <a:bodyPr>
            <a:normAutofit/>
          </a:bodyPr>
          <a:lstStyle/>
          <a:p>
            <a:pPr marL="0" indent="0" algn="ctr">
              <a:buNone/>
            </a:pPr>
            <a:r>
              <a:rPr lang="en-US" dirty="0"/>
              <a:t>The Alabama Interagency Autism Coordinating Council </a:t>
            </a:r>
            <a:r>
              <a:rPr lang="en-US" u="sng" dirty="0"/>
              <a:t>guides a collaborative effort to facilitate a lifelong system of care </a:t>
            </a:r>
            <a:r>
              <a:rPr lang="en-US" dirty="0"/>
              <a:t>and support for persons with Autism Spectrum Disorder or associated conditions and their families, so that they may enjoy a meaningful and successful life.</a:t>
            </a:r>
          </a:p>
          <a:p>
            <a:endParaRPr lang="en-US" dirty="0"/>
          </a:p>
        </p:txBody>
      </p:sp>
      <p:sp>
        <p:nvSpPr>
          <p:cNvPr id="5" name="Slide Number Placeholder 4"/>
          <p:cNvSpPr>
            <a:spLocks noGrp="1"/>
          </p:cNvSpPr>
          <p:nvPr>
            <p:ph type="sldNum" sz="quarter" idx="12"/>
          </p:nvPr>
        </p:nvSpPr>
        <p:spPr/>
        <p:txBody>
          <a:bodyPr>
            <a:normAutofit/>
          </a:bodyPr>
          <a:lstStyle/>
          <a:p>
            <a:fld id="{10A2BF33-E76E-C74E-B6E1-3511D81ED3A6}" type="slidenum">
              <a:rPr lang="en-US" smtClean="0"/>
              <a:pPr/>
              <a:t>24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3" y="1808784"/>
            <a:ext cx="4439614" cy="1579551"/>
          </a:xfrm>
          <a:prstGeom prst="rect">
            <a:avLst/>
          </a:prstGeom>
        </p:spPr>
      </p:pic>
    </p:spTree>
    <p:extLst>
      <p:ext uri="{BB962C8B-B14F-4D97-AF65-F5344CB8AC3E}">
        <p14:creationId xmlns:p14="http://schemas.microsoft.com/office/powerpoint/2010/main" val="308853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CAD2-8C1B-4045-A137-FEAAC0D79B88}"/>
              </a:ext>
            </a:extLst>
          </p:cNvPr>
          <p:cNvSpPr>
            <a:spLocks noGrp="1"/>
          </p:cNvSpPr>
          <p:nvPr>
            <p:ph type="title"/>
          </p:nvPr>
        </p:nvSpPr>
        <p:spPr/>
        <p:txBody>
          <a:bodyPr/>
          <a:lstStyle/>
          <a:p>
            <a:r>
              <a:rPr lang="en-US" dirty="0"/>
              <a:t>AIACC and Adults</a:t>
            </a:r>
          </a:p>
        </p:txBody>
      </p:sp>
      <p:sp>
        <p:nvSpPr>
          <p:cNvPr id="3" name="Content Placeholder 2">
            <a:extLst>
              <a:ext uri="{FF2B5EF4-FFF2-40B4-BE49-F238E27FC236}">
                <a16:creationId xmlns:a16="http://schemas.microsoft.com/office/drawing/2014/main" id="{F89FBCE9-41F7-45F2-B272-85BB711D6B8E}"/>
              </a:ext>
            </a:extLst>
          </p:cNvPr>
          <p:cNvSpPr>
            <a:spLocks noGrp="1"/>
          </p:cNvSpPr>
          <p:nvPr>
            <p:ph idx="1"/>
          </p:nvPr>
        </p:nvSpPr>
        <p:spPr/>
        <p:txBody>
          <a:bodyPr>
            <a:normAutofit fontScale="92500" lnSpcReduction="20000"/>
          </a:bodyPr>
          <a:lstStyle/>
          <a:p>
            <a:r>
              <a:rPr lang="en-US" dirty="0"/>
              <a:t>Support education and training around long-term planning and support for individuals with ASD.</a:t>
            </a:r>
          </a:p>
          <a:p>
            <a:r>
              <a:rPr lang="en-US" dirty="0"/>
              <a:t>Engage in a coordinated state-wide systems development and decrease fragmentation of service systems.</a:t>
            </a:r>
          </a:p>
          <a:p>
            <a:r>
              <a:rPr lang="en-US" dirty="0"/>
              <a:t>Decrease wait-list time and increase availability/eligibility of services, such as diagnostics and mental health.</a:t>
            </a:r>
          </a:p>
          <a:p>
            <a:r>
              <a:rPr lang="en-US" dirty="0"/>
              <a:t>Increase the system in place to provide services based on limited insurance coverage and provider preferences. </a:t>
            </a:r>
          </a:p>
          <a:p>
            <a:r>
              <a:rPr lang="en-US" dirty="0"/>
              <a:t>Support adults with ASD in safely participating in their local communities, including seeking access to housing, employment, social, and mental health resources.</a:t>
            </a:r>
          </a:p>
          <a:p>
            <a:endParaRPr lang="en-US" dirty="0"/>
          </a:p>
        </p:txBody>
      </p:sp>
      <p:sp>
        <p:nvSpPr>
          <p:cNvPr id="4" name="Slide Number Placeholder 3">
            <a:extLst>
              <a:ext uri="{FF2B5EF4-FFF2-40B4-BE49-F238E27FC236}">
                <a16:creationId xmlns:a16="http://schemas.microsoft.com/office/drawing/2014/main" id="{ED7F9101-E657-4D34-A06F-6DB0804327D2}"/>
              </a:ext>
            </a:extLst>
          </p:cNvPr>
          <p:cNvSpPr>
            <a:spLocks noGrp="1"/>
          </p:cNvSpPr>
          <p:nvPr>
            <p:ph type="sldNum" sz="quarter" idx="12"/>
          </p:nvPr>
        </p:nvSpPr>
        <p:spPr/>
        <p:txBody>
          <a:bodyPr/>
          <a:lstStyle/>
          <a:p>
            <a:fld id="{10A2BF33-E76E-C74E-B6E1-3511D81ED3A6}" type="slidenum">
              <a:rPr lang="en-US" smtClean="0"/>
              <a:pPr/>
              <a:t>25</a:t>
            </a:fld>
            <a:endParaRPr lang="en-US"/>
          </a:p>
        </p:txBody>
      </p:sp>
    </p:spTree>
    <p:extLst>
      <p:ext uri="{BB962C8B-B14F-4D97-AF65-F5344CB8AC3E}">
        <p14:creationId xmlns:p14="http://schemas.microsoft.com/office/powerpoint/2010/main" val="338205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4816-3D8D-4723-BCEE-31DE7474488F}"/>
              </a:ext>
            </a:extLst>
          </p:cNvPr>
          <p:cNvSpPr>
            <a:spLocks noGrp="1"/>
          </p:cNvSpPr>
          <p:nvPr>
            <p:ph type="title"/>
          </p:nvPr>
        </p:nvSpPr>
        <p:spPr/>
        <p:txBody>
          <a:bodyPr>
            <a:normAutofit/>
          </a:bodyPr>
          <a:lstStyle/>
          <a:p>
            <a:r>
              <a:rPr lang="en-US" dirty="0"/>
              <a:t>Gaps in Care and Emerging Services</a:t>
            </a:r>
          </a:p>
        </p:txBody>
      </p:sp>
      <p:sp>
        <p:nvSpPr>
          <p:cNvPr id="4" name="Content Placeholder 3">
            <a:extLst>
              <a:ext uri="{FF2B5EF4-FFF2-40B4-BE49-F238E27FC236}">
                <a16:creationId xmlns:a16="http://schemas.microsoft.com/office/drawing/2014/main" id="{A9AA8FAB-EC15-4041-9AAC-0E84CF17E9F0}"/>
              </a:ext>
            </a:extLst>
          </p:cNvPr>
          <p:cNvSpPr>
            <a:spLocks noGrp="1"/>
          </p:cNvSpPr>
          <p:nvPr>
            <p:ph idx="1"/>
          </p:nvPr>
        </p:nvSpPr>
        <p:spPr>
          <a:xfrm>
            <a:off x="612648" y="1488559"/>
            <a:ext cx="8153400" cy="5194874"/>
          </a:xfrm>
        </p:spPr>
        <p:txBody>
          <a:bodyPr>
            <a:normAutofit/>
          </a:bodyPr>
          <a:lstStyle/>
          <a:p>
            <a:pPr marL="0" indent="0">
              <a:buNone/>
            </a:pPr>
            <a:endParaRPr lang="en-US" sz="1800" dirty="0"/>
          </a:p>
          <a:p>
            <a:pPr lvl="1"/>
            <a:r>
              <a:rPr lang="en-US" sz="1600" dirty="0"/>
              <a:t>Adult services </a:t>
            </a:r>
          </a:p>
          <a:p>
            <a:pPr lvl="1"/>
            <a:r>
              <a:rPr lang="en-US" sz="1600" dirty="0"/>
              <a:t>Comprehensive care </a:t>
            </a:r>
          </a:p>
          <a:p>
            <a:pPr lvl="1"/>
            <a:r>
              <a:rPr lang="en-US" sz="1600" dirty="0"/>
              <a:t>Inclusion of medical providers</a:t>
            </a:r>
          </a:p>
          <a:p>
            <a:pPr lvl="1"/>
            <a:r>
              <a:rPr lang="en-US" sz="1600" dirty="0"/>
              <a:t>Insurance barriers</a:t>
            </a:r>
          </a:p>
          <a:p>
            <a:pPr lvl="1"/>
            <a:r>
              <a:rPr lang="en-US" sz="1600" dirty="0"/>
              <a:t>Medical providers familiar with ASD that accept Medicaid or Medicare </a:t>
            </a:r>
          </a:p>
          <a:p>
            <a:pPr lvl="1"/>
            <a:r>
              <a:rPr lang="en-US" sz="1600" dirty="0"/>
              <a:t>Service providers that accept Medicaid and Medicare who are familiar with ASD</a:t>
            </a:r>
          </a:p>
          <a:p>
            <a:pPr lvl="1"/>
            <a:r>
              <a:rPr lang="en-US" sz="1600" dirty="0"/>
              <a:t>Accessibility </a:t>
            </a:r>
          </a:p>
          <a:p>
            <a:pPr lvl="1"/>
            <a:r>
              <a:rPr lang="en-US" sz="1600" dirty="0"/>
              <a:t>Health disparities among racial and SES groups</a:t>
            </a:r>
          </a:p>
          <a:p>
            <a:pPr lvl="1"/>
            <a:r>
              <a:rPr lang="en-US" sz="1600" dirty="0"/>
              <a:t>Waitlists</a:t>
            </a:r>
          </a:p>
          <a:p>
            <a:pPr lvl="1"/>
            <a:r>
              <a:rPr lang="en-US" sz="1600" dirty="0"/>
              <a:t>Waiver limited with extensive waitlist and IQ requirements (69 or below)</a:t>
            </a:r>
          </a:p>
          <a:p>
            <a:pPr lvl="1"/>
            <a:r>
              <a:rPr lang="en-US" sz="1600" dirty="0"/>
              <a:t>Earlier transition services (age 14)</a:t>
            </a:r>
          </a:p>
          <a:p>
            <a:pPr lvl="1"/>
            <a:r>
              <a:rPr lang="en-US" sz="1600" dirty="0"/>
              <a:t>More providers taking on ASD in their practices (state and private)</a:t>
            </a:r>
          </a:p>
          <a:p>
            <a:pPr marL="365760" lvl="1" indent="0">
              <a:buNone/>
            </a:pPr>
            <a:endParaRPr lang="en-US" sz="1600" dirty="0"/>
          </a:p>
        </p:txBody>
      </p:sp>
      <p:sp>
        <p:nvSpPr>
          <p:cNvPr id="3" name="Slide Number Placeholder 2">
            <a:extLst>
              <a:ext uri="{FF2B5EF4-FFF2-40B4-BE49-F238E27FC236}">
                <a16:creationId xmlns:a16="http://schemas.microsoft.com/office/drawing/2014/main" id="{D9A98FFA-2F01-4F1C-B203-0089CE822D5E}"/>
              </a:ext>
            </a:extLst>
          </p:cNvPr>
          <p:cNvSpPr>
            <a:spLocks noGrp="1"/>
          </p:cNvSpPr>
          <p:nvPr>
            <p:ph type="sldNum" sz="quarter" idx="12"/>
          </p:nvPr>
        </p:nvSpPr>
        <p:spPr/>
        <p:txBody>
          <a:bodyPr>
            <a:normAutofit/>
          </a:bodyPr>
          <a:lstStyle/>
          <a:p>
            <a:fld id="{10A2BF33-E76E-C74E-B6E1-3511D81ED3A6}" type="slidenum">
              <a:rPr lang="en-US" smtClean="0"/>
              <a:pPr/>
              <a:t>26</a:t>
            </a:fld>
            <a:endParaRPr lang="en-US"/>
          </a:p>
        </p:txBody>
      </p:sp>
    </p:spTree>
    <p:extLst>
      <p:ext uri="{BB962C8B-B14F-4D97-AF65-F5344CB8AC3E}">
        <p14:creationId xmlns:p14="http://schemas.microsoft.com/office/powerpoint/2010/main" val="273018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Autism Society of Alabama</a:t>
            </a:r>
          </a:p>
        </p:txBody>
      </p:sp>
      <p:sp>
        <p:nvSpPr>
          <p:cNvPr id="3" name="Content Placeholder 2"/>
          <p:cNvSpPr>
            <a:spLocks noGrp="1"/>
          </p:cNvSpPr>
          <p:nvPr>
            <p:ph idx="1"/>
          </p:nvPr>
        </p:nvSpPr>
        <p:spPr>
          <a:xfrm>
            <a:off x="612648" y="3253778"/>
            <a:ext cx="8153400" cy="2842222"/>
          </a:xfrm>
        </p:spPr>
        <p:txBody>
          <a:bodyPr>
            <a:normAutofit/>
          </a:bodyPr>
          <a:lstStyle/>
          <a:p>
            <a:pPr algn="ctr">
              <a:lnSpc>
                <a:spcPct val="90000"/>
              </a:lnSpc>
              <a:buNone/>
            </a:pPr>
            <a:r>
              <a:rPr lang="en-US" altLang="en-US" sz="3200" dirty="0">
                <a:hlinkClick r:id="rId3"/>
              </a:rPr>
              <a:t>www.autism-alabama.org</a:t>
            </a:r>
            <a:endParaRPr lang="en-US" altLang="en-US" sz="3200" dirty="0"/>
          </a:p>
          <a:p>
            <a:pPr algn="ctr">
              <a:lnSpc>
                <a:spcPct val="90000"/>
              </a:lnSpc>
              <a:buNone/>
            </a:pPr>
            <a:r>
              <a:rPr lang="en-US" altLang="en-US" sz="3200" dirty="0"/>
              <a:t>1-877-4AUTISM</a:t>
            </a:r>
          </a:p>
          <a:p>
            <a:pPr>
              <a:lnSpc>
                <a:spcPct val="90000"/>
              </a:lnSpc>
              <a:buNone/>
            </a:pPr>
            <a:r>
              <a:rPr lang="en-US" altLang="en-US" sz="3200" dirty="0"/>
              <a:t>	   Jerry ASA / Autism Society of Alabama	</a:t>
            </a:r>
          </a:p>
          <a:p>
            <a:pPr>
              <a:lnSpc>
                <a:spcPct val="90000"/>
              </a:lnSpc>
              <a:buNone/>
            </a:pPr>
            <a:r>
              <a:rPr lang="en-US" altLang="en-US" sz="3200" dirty="0"/>
              <a:t>	   @</a:t>
            </a:r>
            <a:r>
              <a:rPr lang="en-US" altLang="en-US" sz="3200" dirty="0" err="1"/>
              <a:t>AutismSocietyAL</a:t>
            </a:r>
            <a:endParaRPr lang="en-US" altLang="en-US" sz="3200" dirty="0"/>
          </a:p>
        </p:txBody>
      </p:sp>
      <p:sp>
        <p:nvSpPr>
          <p:cNvPr id="7" name="Slide Number Placeholder 6"/>
          <p:cNvSpPr>
            <a:spLocks noGrp="1"/>
          </p:cNvSpPr>
          <p:nvPr>
            <p:ph type="sldNum" sz="quarter" idx="12"/>
          </p:nvPr>
        </p:nvSpPr>
        <p:spPr/>
        <p:txBody>
          <a:bodyPr>
            <a:normAutofit/>
          </a:bodyPr>
          <a:lstStyle/>
          <a:p>
            <a:fld id="{10A2BF33-E76E-C74E-B6E1-3511D81ED3A6}" type="slidenum">
              <a:rPr lang="en-US" smtClean="0"/>
              <a:pPr/>
              <a:t>27</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119" y="2206028"/>
            <a:ext cx="4343400" cy="1047750"/>
          </a:xfrm>
          <a:prstGeom prst="rect">
            <a:avLst/>
          </a:prstGeom>
        </p:spPr>
      </p:pic>
      <p:pic>
        <p:nvPicPr>
          <p:cNvPr id="5" name="Picture 1" descr="facebook-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690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witter-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293" y="5392978"/>
            <a:ext cx="4810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569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Autism Council</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r>
              <a:rPr lang="en-US" dirty="0">
                <a:hlinkClick r:id="rId3"/>
              </a:rPr>
              <a:t>Anna.McConnell@mh.alabama.gov</a:t>
            </a:r>
          </a:p>
          <a:p>
            <a:pPr marL="0" indent="0" algn="ctr">
              <a:buNone/>
            </a:pPr>
            <a:r>
              <a:rPr lang="en-US" dirty="0">
                <a:hlinkClick r:id="rId3"/>
              </a:rPr>
              <a:t>www.autism.alabama.gov</a:t>
            </a:r>
            <a:r>
              <a:rPr lang="en-US" dirty="0"/>
              <a:t> </a:t>
            </a:r>
          </a:p>
          <a:p>
            <a:pPr marL="0" indent="0" algn="ctr">
              <a:buNone/>
            </a:pPr>
            <a:r>
              <a:rPr lang="en-US" dirty="0"/>
              <a:t>205-478-3402</a:t>
            </a:r>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normAutofit/>
          </a:bodyPr>
          <a:lstStyle/>
          <a:p>
            <a:fld id="{10A2BF33-E76E-C74E-B6E1-3511D81ED3A6}" type="slidenum">
              <a:rPr lang="en-US" smtClean="0"/>
              <a:pPr/>
              <a:t>28</a:t>
            </a:fld>
            <a:endParaRPr lang="en-US"/>
          </a:p>
        </p:txBody>
      </p:sp>
      <p:pic>
        <p:nvPicPr>
          <p:cNvPr id="6" name="Picture 5">
            <a:extLst>
              <a:ext uri="{FF2B5EF4-FFF2-40B4-BE49-F238E27FC236}">
                <a16:creationId xmlns:a16="http://schemas.microsoft.com/office/drawing/2014/main" id="{E649F38B-2970-4FF0-B16E-DBBDEFEDE587}"/>
              </a:ext>
            </a:extLst>
          </p:cNvPr>
          <p:cNvPicPr>
            <a:picLocks noChangeAspect="1"/>
          </p:cNvPicPr>
          <p:nvPr/>
        </p:nvPicPr>
        <p:blipFill>
          <a:blip r:embed="rId4"/>
          <a:stretch>
            <a:fillRect/>
          </a:stretch>
        </p:blipFill>
        <p:spPr>
          <a:xfrm>
            <a:off x="2422205" y="2109500"/>
            <a:ext cx="3522644" cy="1253307"/>
          </a:xfrm>
          <a:prstGeom prst="rect">
            <a:avLst/>
          </a:prstGeom>
        </p:spPr>
      </p:pic>
    </p:spTree>
    <p:extLst>
      <p:ext uri="{BB962C8B-B14F-4D97-AF65-F5344CB8AC3E}">
        <p14:creationId xmlns:p14="http://schemas.microsoft.com/office/powerpoint/2010/main" val="323984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29</a:t>
            </a:fld>
            <a:endParaRPr lang="en-US"/>
          </a:p>
        </p:txBody>
      </p:sp>
      <p:pic>
        <p:nvPicPr>
          <p:cNvPr id="14" name="Picture 13">
            <a:extLst>
              <a:ext uri="{FF2B5EF4-FFF2-40B4-BE49-F238E27FC236}">
                <a16:creationId xmlns:a16="http://schemas.microsoft.com/office/drawing/2014/main" id="{F63ED253-E5BA-4FF1-BF31-87120D3919C7}"/>
              </a:ext>
            </a:extLst>
          </p:cNvPr>
          <p:cNvPicPr>
            <a:picLocks noChangeAspect="1"/>
          </p:cNvPicPr>
          <p:nvPr/>
        </p:nvPicPr>
        <p:blipFill>
          <a:blip r:embed="rId3"/>
          <a:stretch>
            <a:fillRect/>
          </a:stretch>
        </p:blipFill>
        <p:spPr>
          <a:xfrm>
            <a:off x="1753128" y="1"/>
            <a:ext cx="5493492" cy="6817444"/>
          </a:xfrm>
          <a:prstGeom prst="rect">
            <a:avLst/>
          </a:prstGeom>
        </p:spPr>
      </p:pic>
    </p:spTree>
    <p:extLst>
      <p:ext uri="{BB962C8B-B14F-4D97-AF65-F5344CB8AC3E}">
        <p14:creationId xmlns:p14="http://schemas.microsoft.com/office/powerpoint/2010/main" val="24349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6299705"/>
              </p:ext>
            </p:extLst>
          </p:nvPr>
        </p:nvGraphicFramePr>
        <p:xfrm>
          <a:off x="484710" y="1435744"/>
          <a:ext cx="8349080" cy="5044442"/>
        </p:xfrm>
        <a:graphic>
          <a:graphicData uri="http://schemas.openxmlformats.org/drawingml/2006/table">
            <a:tbl>
              <a:tblPr firstRow="1" bandRow="1">
                <a:tableStyleId>{5C22544A-7EE6-4342-B048-85BDC9FD1C3A}</a:tableStyleId>
              </a:tblPr>
              <a:tblGrid>
                <a:gridCol w="4174540">
                  <a:extLst>
                    <a:ext uri="{9D8B030D-6E8A-4147-A177-3AD203B41FA5}">
                      <a16:colId xmlns:a16="http://schemas.microsoft.com/office/drawing/2014/main" val="20000"/>
                    </a:ext>
                  </a:extLst>
                </a:gridCol>
                <a:gridCol w="4174540">
                  <a:extLst>
                    <a:ext uri="{9D8B030D-6E8A-4147-A177-3AD203B41FA5}">
                      <a16:colId xmlns:a16="http://schemas.microsoft.com/office/drawing/2014/main" val="20001"/>
                    </a:ext>
                  </a:extLst>
                </a:gridCol>
              </a:tblGrid>
              <a:tr h="382696">
                <a:tc>
                  <a:txBody>
                    <a:bodyPr/>
                    <a:lstStyle/>
                    <a:p>
                      <a:r>
                        <a:rPr lang="en-US" dirty="0"/>
                        <a:t>Year</a:t>
                      </a:r>
                    </a:p>
                  </a:txBody>
                  <a:tcPr/>
                </a:tc>
                <a:tc>
                  <a:txBody>
                    <a:bodyPr/>
                    <a:lstStyle/>
                    <a:p>
                      <a:r>
                        <a:rPr lang="en-US" dirty="0"/>
                        <a:t>Prevalence</a:t>
                      </a:r>
                      <a:r>
                        <a:rPr lang="en-US" baseline="0" dirty="0"/>
                        <a:t> Rate</a:t>
                      </a:r>
                      <a:endParaRPr lang="en-US" dirty="0"/>
                    </a:p>
                  </a:txBody>
                  <a:tcPr/>
                </a:tc>
                <a:extLst>
                  <a:ext uri="{0D108BD9-81ED-4DB2-BD59-A6C34878D82A}">
                    <a16:rowId xmlns:a16="http://schemas.microsoft.com/office/drawing/2014/main" val="10000"/>
                  </a:ext>
                </a:extLst>
              </a:tr>
              <a:tr h="406580">
                <a:tc>
                  <a:txBody>
                    <a:bodyPr/>
                    <a:lstStyle/>
                    <a:p>
                      <a:r>
                        <a:rPr lang="en-US" dirty="0"/>
                        <a:t>1980s</a:t>
                      </a:r>
                    </a:p>
                  </a:txBody>
                  <a:tcPr/>
                </a:tc>
                <a:tc>
                  <a:txBody>
                    <a:bodyPr/>
                    <a:lstStyle/>
                    <a:p>
                      <a:r>
                        <a:rPr lang="en-US" dirty="0"/>
                        <a:t>1 in 10,000</a:t>
                      </a:r>
                    </a:p>
                  </a:txBody>
                  <a:tcPr/>
                </a:tc>
                <a:extLst>
                  <a:ext uri="{0D108BD9-81ED-4DB2-BD59-A6C34878D82A}">
                    <a16:rowId xmlns:a16="http://schemas.microsoft.com/office/drawing/2014/main" val="10001"/>
                  </a:ext>
                </a:extLst>
              </a:tr>
              <a:tr h="1002526">
                <a:tc>
                  <a:txBody>
                    <a:bodyPr/>
                    <a:lstStyle/>
                    <a:p>
                      <a:r>
                        <a:rPr lang="en-US" dirty="0"/>
                        <a:t>1990s</a:t>
                      </a:r>
                    </a:p>
                  </a:txBody>
                  <a:tcPr/>
                </a:tc>
                <a:tc>
                  <a:txBody>
                    <a:bodyPr/>
                    <a:lstStyle/>
                    <a:p>
                      <a:r>
                        <a:rPr lang="en-US" dirty="0"/>
                        <a:t>1 in 2500</a:t>
                      </a:r>
                    </a:p>
                    <a:p>
                      <a:r>
                        <a:rPr lang="en-US" dirty="0"/>
                        <a:t>1</a:t>
                      </a:r>
                      <a:r>
                        <a:rPr lang="en-US" baseline="0" dirty="0"/>
                        <a:t> in 1000</a:t>
                      </a:r>
                    </a:p>
                    <a:p>
                      <a:r>
                        <a:rPr lang="en-US" baseline="0" dirty="0"/>
                        <a:t>1 in 500</a:t>
                      </a:r>
                      <a:endParaRPr lang="en-US" dirty="0"/>
                    </a:p>
                  </a:txBody>
                  <a:tcPr/>
                </a:tc>
                <a:extLst>
                  <a:ext uri="{0D108BD9-81ED-4DB2-BD59-A6C34878D82A}">
                    <a16:rowId xmlns:a16="http://schemas.microsoft.com/office/drawing/2014/main" val="10002"/>
                  </a:ext>
                </a:extLst>
              </a:tr>
              <a:tr h="406580">
                <a:tc>
                  <a:txBody>
                    <a:bodyPr/>
                    <a:lstStyle/>
                    <a:p>
                      <a:r>
                        <a:rPr lang="en-US" dirty="0"/>
                        <a:t>2000</a:t>
                      </a:r>
                    </a:p>
                  </a:txBody>
                  <a:tcPr/>
                </a:tc>
                <a:tc>
                  <a:txBody>
                    <a:bodyPr/>
                    <a:lstStyle/>
                    <a:p>
                      <a:r>
                        <a:rPr lang="en-US" dirty="0"/>
                        <a:t>1 in 250</a:t>
                      </a:r>
                    </a:p>
                  </a:txBody>
                  <a:tcPr/>
                </a:tc>
                <a:extLst>
                  <a:ext uri="{0D108BD9-81ED-4DB2-BD59-A6C34878D82A}">
                    <a16:rowId xmlns:a16="http://schemas.microsoft.com/office/drawing/2014/main" val="10003"/>
                  </a:ext>
                </a:extLst>
              </a:tr>
              <a:tr h="406580">
                <a:tc>
                  <a:txBody>
                    <a:bodyPr/>
                    <a:lstStyle/>
                    <a:p>
                      <a:r>
                        <a:rPr lang="en-US"/>
                        <a:t>2002</a:t>
                      </a:r>
                      <a:endParaRPr lang="en-US" dirty="0"/>
                    </a:p>
                  </a:txBody>
                  <a:tcPr/>
                </a:tc>
                <a:tc>
                  <a:txBody>
                    <a:bodyPr/>
                    <a:lstStyle/>
                    <a:p>
                      <a:r>
                        <a:rPr lang="en-US" dirty="0"/>
                        <a:t>1 in 150</a:t>
                      </a:r>
                    </a:p>
                  </a:txBody>
                  <a:tcPr/>
                </a:tc>
                <a:extLst>
                  <a:ext uri="{0D108BD9-81ED-4DB2-BD59-A6C34878D82A}">
                    <a16:rowId xmlns:a16="http://schemas.microsoft.com/office/drawing/2014/main" val="10004"/>
                  </a:ext>
                </a:extLst>
              </a:tr>
              <a:tr h="406580">
                <a:tc>
                  <a:txBody>
                    <a:bodyPr/>
                    <a:lstStyle/>
                    <a:p>
                      <a:r>
                        <a:rPr lang="en-US"/>
                        <a:t>2004</a:t>
                      </a:r>
                      <a:endParaRPr lang="en-US" dirty="0"/>
                    </a:p>
                  </a:txBody>
                  <a:tcPr/>
                </a:tc>
                <a:tc>
                  <a:txBody>
                    <a:bodyPr/>
                    <a:lstStyle/>
                    <a:p>
                      <a:r>
                        <a:rPr lang="en-US" dirty="0"/>
                        <a:t>1 in 125</a:t>
                      </a:r>
                    </a:p>
                  </a:txBody>
                  <a:tcPr/>
                </a:tc>
                <a:extLst>
                  <a:ext uri="{0D108BD9-81ED-4DB2-BD59-A6C34878D82A}">
                    <a16:rowId xmlns:a16="http://schemas.microsoft.com/office/drawing/2014/main" val="10005"/>
                  </a:ext>
                </a:extLst>
              </a:tr>
              <a:tr h="406580">
                <a:tc>
                  <a:txBody>
                    <a:bodyPr/>
                    <a:lstStyle/>
                    <a:p>
                      <a:r>
                        <a:rPr lang="en-US" dirty="0"/>
                        <a:t>2006</a:t>
                      </a:r>
                    </a:p>
                  </a:txBody>
                  <a:tcPr/>
                </a:tc>
                <a:tc>
                  <a:txBody>
                    <a:bodyPr/>
                    <a:lstStyle/>
                    <a:p>
                      <a:r>
                        <a:rPr lang="en-US" dirty="0"/>
                        <a:t>1 in</a:t>
                      </a:r>
                      <a:r>
                        <a:rPr lang="en-US" baseline="0" dirty="0"/>
                        <a:t> 110</a:t>
                      </a:r>
                      <a:endParaRPr lang="en-US" dirty="0"/>
                    </a:p>
                  </a:txBody>
                  <a:tcPr/>
                </a:tc>
                <a:extLst>
                  <a:ext uri="{0D108BD9-81ED-4DB2-BD59-A6C34878D82A}">
                    <a16:rowId xmlns:a16="http://schemas.microsoft.com/office/drawing/2014/main" val="10006"/>
                  </a:ext>
                </a:extLst>
              </a:tr>
              <a:tr h="406580">
                <a:tc>
                  <a:txBody>
                    <a:bodyPr/>
                    <a:lstStyle/>
                    <a:p>
                      <a:r>
                        <a:rPr lang="en-US" dirty="0"/>
                        <a:t>2008</a:t>
                      </a:r>
                    </a:p>
                  </a:txBody>
                  <a:tcPr/>
                </a:tc>
                <a:tc>
                  <a:txBody>
                    <a:bodyPr/>
                    <a:lstStyle/>
                    <a:p>
                      <a:r>
                        <a:rPr lang="en-US" dirty="0"/>
                        <a:t>1 in 88</a:t>
                      </a:r>
                    </a:p>
                  </a:txBody>
                  <a:tcPr/>
                </a:tc>
                <a:extLst>
                  <a:ext uri="{0D108BD9-81ED-4DB2-BD59-A6C34878D82A}">
                    <a16:rowId xmlns:a16="http://schemas.microsoft.com/office/drawing/2014/main" val="10007"/>
                  </a:ext>
                </a:extLst>
              </a:tr>
              <a:tr h="406580">
                <a:tc>
                  <a:txBody>
                    <a:bodyPr/>
                    <a:lstStyle/>
                    <a:p>
                      <a:r>
                        <a:rPr lang="en-US"/>
                        <a:t>2010</a:t>
                      </a:r>
                      <a:endParaRPr lang="en-US" dirty="0"/>
                    </a:p>
                  </a:txBody>
                  <a:tcPr/>
                </a:tc>
                <a:tc>
                  <a:txBody>
                    <a:bodyPr/>
                    <a:lstStyle/>
                    <a:p>
                      <a:r>
                        <a:rPr lang="en-US" dirty="0"/>
                        <a:t>1 in 68</a:t>
                      </a:r>
                    </a:p>
                  </a:txBody>
                  <a:tcPr/>
                </a:tc>
                <a:extLst>
                  <a:ext uri="{0D108BD9-81ED-4DB2-BD59-A6C34878D82A}">
                    <a16:rowId xmlns:a16="http://schemas.microsoft.com/office/drawing/2014/main" val="10008"/>
                  </a:ext>
                </a:extLst>
              </a:tr>
              <a:tr h="406580">
                <a:tc>
                  <a:txBody>
                    <a:bodyPr/>
                    <a:lstStyle/>
                    <a:p>
                      <a:r>
                        <a:rPr lang="en-US" dirty="0"/>
                        <a:t>2012</a:t>
                      </a:r>
                    </a:p>
                  </a:txBody>
                  <a:tcPr/>
                </a:tc>
                <a:tc>
                  <a:txBody>
                    <a:bodyPr/>
                    <a:lstStyle/>
                    <a:p>
                      <a:r>
                        <a:rPr lang="en-US" dirty="0"/>
                        <a:t>1 in 69</a:t>
                      </a:r>
                    </a:p>
                  </a:txBody>
                  <a:tcPr/>
                </a:tc>
                <a:extLst>
                  <a:ext uri="{0D108BD9-81ED-4DB2-BD59-A6C34878D82A}">
                    <a16:rowId xmlns:a16="http://schemas.microsoft.com/office/drawing/2014/main" val="874660162"/>
                  </a:ext>
                </a:extLst>
              </a:tr>
              <a:tr h="406580">
                <a:tc>
                  <a:txBody>
                    <a:bodyPr/>
                    <a:lstStyle/>
                    <a:p>
                      <a:r>
                        <a:rPr lang="en-US" dirty="0"/>
                        <a:t>2014</a:t>
                      </a:r>
                    </a:p>
                  </a:txBody>
                  <a:tcPr/>
                </a:tc>
                <a:tc>
                  <a:txBody>
                    <a:bodyPr/>
                    <a:lstStyle/>
                    <a:p>
                      <a:r>
                        <a:rPr lang="en-US" dirty="0"/>
                        <a:t>1 in 59</a:t>
                      </a:r>
                    </a:p>
                  </a:txBody>
                  <a:tcPr/>
                </a:tc>
                <a:extLst>
                  <a:ext uri="{0D108BD9-81ED-4DB2-BD59-A6C34878D82A}">
                    <a16:rowId xmlns:a16="http://schemas.microsoft.com/office/drawing/2014/main" val="3486509346"/>
                  </a:ext>
                </a:extLst>
              </a:tr>
            </a:tbl>
          </a:graphicData>
        </a:graphic>
      </p:graphicFrame>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3</a:t>
            </a:fld>
            <a:endParaRPr lang="en-US"/>
          </a:p>
        </p:txBody>
      </p:sp>
    </p:spTree>
    <p:extLst>
      <p:ext uri="{BB962C8B-B14F-4D97-AF65-F5344CB8AC3E}">
        <p14:creationId xmlns:p14="http://schemas.microsoft.com/office/powerpoint/2010/main" val="1279319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5580-AA2A-5F41-BFC5-EC1EB83CFCCA}"/>
              </a:ext>
            </a:extLst>
          </p:cNvPr>
          <p:cNvSpPr>
            <a:spLocks noGrp="1"/>
          </p:cNvSpPr>
          <p:nvPr>
            <p:ph type="title"/>
          </p:nvPr>
        </p:nvSpPr>
        <p:spPr/>
        <p:txBody>
          <a:bodyPr/>
          <a:lstStyle/>
          <a:p>
            <a:r>
              <a:rPr lang="en-US" dirty="0"/>
              <a:t>University ran numbers</a:t>
            </a:r>
          </a:p>
        </p:txBody>
      </p:sp>
      <p:pic>
        <p:nvPicPr>
          <p:cNvPr id="5" name="Content Placeholder 4">
            <a:extLst>
              <a:ext uri="{FF2B5EF4-FFF2-40B4-BE49-F238E27FC236}">
                <a16:creationId xmlns:a16="http://schemas.microsoft.com/office/drawing/2014/main" id="{D9CCFCA4-DAA8-2B4F-9006-FD8488AB1207}"/>
              </a:ext>
            </a:extLst>
          </p:cNvPr>
          <p:cNvPicPr>
            <a:picLocks noGrp="1" noChangeAspect="1"/>
          </p:cNvPicPr>
          <p:nvPr>
            <p:ph idx="1"/>
          </p:nvPr>
        </p:nvPicPr>
        <p:blipFill>
          <a:blip r:embed="rId2"/>
          <a:stretch>
            <a:fillRect/>
          </a:stretch>
        </p:blipFill>
        <p:spPr>
          <a:xfrm>
            <a:off x="1443491" y="2132250"/>
            <a:ext cx="4892222" cy="3654664"/>
          </a:xfrm>
          <a:prstGeom prst="rect">
            <a:avLst/>
          </a:prstGeom>
          <a:ln w="76200">
            <a:solidFill>
              <a:srgbClr val="FFC000"/>
            </a:solidFill>
          </a:ln>
        </p:spPr>
      </p:pic>
      <p:sp>
        <p:nvSpPr>
          <p:cNvPr id="4" name="Slide Number Placeholder 3">
            <a:extLst>
              <a:ext uri="{FF2B5EF4-FFF2-40B4-BE49-F238E27FC236}">
                <a16:creationId xmlns:a16="http://schemas.microsoft.com/office/drawing/2014/main" id="{C53FCA7A-676B-EC49-A0A1-3A50A48BFEC5}"/>
              </a:ext>
            </a:extLst>
          </p:cNvPr>
          <p:cNvSpPr>
            <a:spLocks noGrp="1"/>
          </p:cNvSpPr>
          <p:nvPr>
            <p:ph type="sldNum" sz="quarter" idx="12"/>
          </p:nvPr>
        </p:nvSpPr>
        <p:spPr/>
        <p:txBody>
          <a:bodyPr/>
          <a:lstStyle/>
          <a:p>
            <a:fld id="{10A2BF33-E76E-C74E-B6E1-3511D81ED3A6}" type="slidenum">
              <a:rPr lang="en-US" smtClean="0"/>
              <a:pPr/>
              <a:t>30</a:t>
            </a:fld>
            <a:endParaRPr lang="en-US"/>
          </a:p>
        </p:txBody>
      </p:sp>
    </p:spTree>
    <p:extLst>
      <p:ext uri="{BB962C8B-B14F-4D97-AF65-F5344CB8AC3E}">
        <p14:creationId xmlns:p14="http://schemas.microsoft.com/office/powerpoint/2010/main" val="191349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0A9EE-CFB5-FD40-B830-DA6874B6BE01}"/>
              </a:ext>
            </a:extLst>
          </p:cNvPr>
          <p:cNvSpPr>
            <a:spLocks noGrp="1"/>
          </p:cNvSpPr>
          <p:nvPr>
            <p:ph type="sldNum" sz="quarter" idx="12"/>
          </p:nvPr>
        </p:nvSpPr>
        <p:spPr/>
        <p:txBody>
          <a:bodyPr/>
          <a:lstStyle/>
          <a:p>
            <a:pPr>
              <a:defRPr/>
            </a:pPr>
            <a:fld id="{29DA0199-A4E4-6341-8485-F6B4A6F2F117}" type="slidenum">
              <a:rPr lang="en-US" altLang="en-US"/>
              <a:pPr>
                <a:defRPr/>
              </a:pPr>
              <a:t>31</a:t>
            </a:fld>
            <a:endParaRPr lang="en-US" altLang="en-US"/>
          </a:p>
        </p:txBody>
      </p:sp>
      <p:pic>
        <p:nvPicPr>
          <p:cNvPr id="76802" name="Picture 2">
            <a:extLst>
              <a:ext uri="{FF2B5EF4-FFF2-40B4-BE49-F238E27FC236}">
                <a16:creationId xmlns:a16="http://schemas.microsoft.com/office/drawing/2014/main" id="{6824A5E3-041C-784B-B5DC-FD0E59F27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99" y="1333090"/>
            <a:ext cx="7866616" cy="431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3">
            <a:extLst>
              <a:ext uri="{FF2B5EF4-FFF2-40B4-BE49-F238E27FC236}">
                <a16:creationId xmlns:a16="http://schemas.microsoft.com/office/drawing/2014/main" id="{F07DB1F3-3B6D-5348-A708-8A8FAABD89BE}"/>
              </a:ext>
            </a:extLst>
          </p:cNvPr>
          <p:cNvSpPr txBox="1">
            <a:spLocks noChangeArrowheads="1"/>
          </p:cNvSpPr>
          <p:nvPr/>
        </p:nvSpPr>
        <p:spPr bwMode="auto">
          <a:xfrm>
            <a:off x="2168843" y="5979885"/>
            <a:ext cx="49649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dirty="0"/>
              <a:t>Questions?</a:t>
            </a:r>
          </a:p>
        </p:txBody>
      </p:sp>
    </p:spTree>
    <p:extLst>
      <p:ext uri="{BB962C8B-B14F-4D97-AF65-F5344CB8AC3E}">
        <p14:creationId xmlns:p14="http://schemas.microsoft.com/office/powerpoint/2010/main" val="417867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ADDM data </a:t>
            </a:r>
          </a:p>
        </p:txBody>
      </p:sp>
      <p:pic>
        <p:nvPicPr>
          <p:cNvPr id="4" name="Picture 3"/>
          <p:cNvPicPr>
            <a:picLocks noChangeAspect="1"/>
          </p:cNvPicPr>
          <p:nvPr/>
        </p:nvPicPr>
        <p:blipFill>
          <a:blip r:embed="rId3"/>
          <a:stretch>
            <a:fillRect/>
          </a:stretch>
        </p:blipFill>
        <p:spPr>
          <a:xfrm>
            <a:off x="690562" y="1297171"/>
            <a:ext cx="7762875" cy="1941579"/>
          </a:xfrm>
          <a:prstGeom prst="rect">
            <a:avLst/>
          </a:prstGeom>
        </p:spPr>
      </p:pic>
      <p:pic>
        <p:nvPicPr>
          <p:cNvPr id="5" name="Picture 4"/>
          <p:cNvPicPr>
            <a:picLocks noChangeAspect="1"/>
          </p:cNvPicPr>
          <p:nvPr/>
        </p:nvPicPr>
        <p:blipFill>
          <a:blip r:embed="rId4"/>
          <a:stretch>
            <a:fillRect/>
          </a:stretch>
        </p:blipFill>
        <p:spPr>
          <a:xfrm>
            <a:off x="681934" y="3238751"/>
            <a:ext cx="7771503" cy="2800099"/>
          </a:xfrm>
          <a:prstGeom prst="rect">
            <a:avLst/>
          </a:prstGeom>
        </p:spPr>
      </p:pic>
    </p:spTree>
    <p:extLst>
      <p:ext uri="{BB962C8B-B14F-4D97-AF65-F5344CB8AC3E}">
        <p14:creationId xmlns:p14="http://schemas.microsoft.com/office/powerpoint/2010/main" val="426643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Autism Spectrum Disorder (ASD)?</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Diagnostic Criteria </a:t>
            </a:r>
            <a:r>
              <a:rPr lang="en-US" dirty="0"/>
              <a:t>(DSM 5):</a:t>
            </a:r>
          </a:p>
          <a:p>
            <a:r>
              <a:rPr lang="en-US" dirty="0"/>
              <a:t>Deficits in social communication and social interaction</a:t>
            </a:r>
          </a:p>
          <a:p>
            <a:pPr lvl="1"/>
            <a:r>
              <a:rPr lang="en-US" dirty="0"/>
              <a:t>Reciprocity</a:t>
            </a:r>
          </a:p>
          <a:p>
            <a:pPr lvl="1"/>
            <a:r>
              <a:rPr lang="en-US" dirty="0"/>
              <a:t>Nonverbal communicative behaviors</a:t>
            </a:r>
          </a:p>
          <a:p>
            <a:pPr lvl="1"/>
            <a:r>
              <a:rPr lang="en-US" dirty="0"/>
              <a:t>Relationships</a:t>
            </a:r>
          </a:p>
          <a:p>
            <a:r>
              <a:rPr lang="en-US" dirty="0"/>
              <a:t>Restricted, repetitive behaviors</a:t>
            </a:r>
          </a:p>
          <a:p>
            <a:pPr lvl="1"/>
            <a:r>
              <a:rPr lang="en-US" dirty="0"/>
              <a:t>Motor movements</a:t>
            </a:r>
          </a:p>
          <a:p>
            <a:pPr lvl="1"/>
            <a:r>
              <a:rPr lang="en-US" dirty="0"/>
              <a:t>Routines </a:t>
            </a:r>
          </a:p>
          <a:p>
            <a:pPr lvl="1"/>
            <a:r>
              <a:rPr lang="en-US" dirty="0"/>
              <a:t>Fixated interests</a:t>
            </a:r>
          </a:p>
          <a:p>
            <a:pPr lvl="1"/>
            <a:r>
              <a:rPr lang="en-US" dirty="0"/>
              <a:t>Sensory </a:t>
            </a:r>
          </a:p>
        </p:txBody>
      </p:sp>
      <p:sp>
        <p:nvSpPr>
          <p:cNvPr id="4" name="Slide Number Placeholder 3"/>
          <p:cNvSpPr>
            <a:spLocks noGrp="1"/>
          </p:cNvSpPr>
          <p:nvPr>
            <p:ph type="sldNum" sz="quarter" idx="12"/>
          </p:nvPr>
        </p:nvSpPr>
        <p:spPr/>
        <p:txBody>
          <a:bodyPr>
            <a:normAutofit/>
          </a:bodyPr>
          <a:lstStyle/>
          <a:p>
            <a:fld id="{10A2BF33-E76E-C74E-B6E1-3511D81ED3A6}" type="slidenum">
              <a:rPr lang="en-US" smtClean="0"/>
              <a:pPr/>
              <a:t>5</a:t>
            </a:fld>
            <a:endParaRPr lang="en-US"/>
          </a:p>
        </p:txBody>
      </p:sp>
    </p:spTree>
    <p:extLst>
      <p:ext uri="{BB962C8B-B14F-4D97-AF65-F5344CB8AC3E}">
        <p14:creationId xmlns:p14="http://schemas.microsoft.com/office/powerpoint/2010/main" val="211667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Social-Ecological Model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710" y="1640114"/>
            <a:ext cx="8265153" cy="4543417"/>
          </a:xfrm>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6</a:t>
            </a:fld>
            <a:endParaRPr lang="en-US"/>
          </a:p>
        </p:txBody>
      </p:sp>
    </p:spTree>
    <p:extLst>
      <p:ext uri="{BB962C8B-B14F-4D97-AF65-F5344CB8AC3E}">
        <p14:creationId xmlns:p14="http://schemas.microsoft.com/office/powerpoint/2010/main" val="5575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 Course Perspective </a:t>
            </a:r>
          </a:p>
        </p:txBody>
      </p:sp>
      <p:pic>
        <p:nvPicPr>
          <p:cNvPr id="1036" name="Picture 12" descr="http://images5.aplus.com/uc-up/75c5a589-e226-4b4f-af70-52cb6801532b/cover_autism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5385" y="2006197"/>
            <a:ext cx="3137341" cy="16471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7</a:t>
            </a:fld>
            <a:endParaRPr lang="en-US"/>
          </a:p>
        </p:txBody>
      </p:sp>
      <p:pic>
        <p:nvPicPr>
          <p:cNvPr id="1026" name="Picture 2" descr="https://d39rqydp4iuyht.cloudfront.net/store/product/image/459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963" y="1524766"/>
            <a:ext cx="2219031" cy="2055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asthillacademy.org/wp-content/uploads/2013/11/Stephen_Shore_photo-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8" y="160020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4/47/TempleGrand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48" y="3511938"/>
            <a:ext cx="1868350" cy="2616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autismspeaks.org/sites/default/files/images/features/gerald_featu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207" y="4059081"/>
            <a:ext cx="3681976" cy="2069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tatic.boredpanda.com/blog/wp-content/uploads/2014/09/5-year-old-painter-autism-iris-grace-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392" y="3725993"/>
            <a:ext cx="2433269" cy="238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49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Childhood &amp; Transition to School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7373" y="3431511"/>
            <a:ext cx="2124075" cy="2152650"/>
          </a:xfrm>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8</a:t>
            </a:fld>
            <a:endParaRPr lang="en-US"/>
          </a:p>
        </p:txBody>
      </p:sp>
      <p:sp>
        <p:nvSpPr>
          <p:cNvPr id="9" name="Rounded Rectangular Callout 8"/>
          <p:cNvSpPr/>
          <p:nvPr/>
        </p:nvSpPr>
        <p:spPr>
          <a:xfrm>
            <a:off x="4149292" y="1770362"/>
            <a:ext cx="2417957" cy="1271239"/>
          </a:xfrm>
          <a:prstGeom prst="wedgeRoundRectCallout">
            <a:avLst>
              <a:gd name="adj1" fmla="val 4226"/>
              <a:gd name="adj2" fmla="val 127413"/>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p:cNvSpPr txBox="1"/>
          <p:nvPr/>
        </p:nvSpPr>
        <p:spPr>
          <a:xfrm>
            <a:off x="4203191" y="1957285"/>
            <a:ext cx="2364058" cy="1200329"/>
          </a:xfrm>
          <a:prstGeom prst="rect">
            <a:avLst/>
          </a:prstGeom>
          <a:noFill/>
        </p:spPr>
        <p:txBody>
          <a:bodyPr wrap="square" rtlCol="0">
            <a:spAutoFit/>
          </a:bodyPr>
          <a:lstStyle/>
          <a:p>
            <a:pPr algn="ctr"/>
            <a:r>
              <a:rPr lang="en-US" dirty="0">
                <a:solidFill>
                  <a:schemeClr val="bg1"/>
                </a:solidFill>
              </a:rPr>
              <a:t>Screening &amp; Developmental Monitoring</a:t>
            </a:r>
          </a:p>
          <a:p>
            <a:endParaRPr lang="en-US" dirty="0"/>
          </a:p>
        </p:txBody>
      </p:sp>
      <p:sp>
        <p:nvSpPr>
          <p:cNvPr id="12" name="Rounded Rectangular Callout 11"/>
          <p:cNvSpPr/>
          <p:nvPr/>
        </p:nvSpPr>
        <p:spPr>
          <a:xfrm>
            <a:off x="422318" y="3501911"/>
            <a:ext cx="2417957" cy="1271239"/>
          </a:xfrm>
          <a:prstGeom prst="wedgeRoundRectCallout">
            <a:avLst>
              <a:gd name="adj1" fmla="val 78937"/>
              <a:gd name="adj2" fmla="val 47589"/>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TextBox 12"/>
          <p:cNvSpPr txBox="1"/>
          <p:nvPr/>
        </p:nvSpPr>
        <p:spPr>
          <a:xfrm>
            <a:off x="612648" y="3711670"/>
            <a:ext cx="2107580" cy="923330"/>
          </a:xfrm>
          <a:prstGeom prst="rect">
            <a:avLst/>
          </a:prstGeom>
          <a:noFill/>
        </p:spPr>
        <p:txBody>
          <a:bodyPr wrap="square" rtlCol="0">
            <a:spAutoFit/>
          </a:bodyPr>
          <a:lstStyle/>
          <a:p>
            <a:pPr algn="ctr"/>
            <a:r>
              <a:rPr lang="en-US" dirty="0">
                <a:solidFill>
                  <a:schemeClr val="bg1"/>
                </a:solidFill>
              </a:rPr>
              <a:t>Communicate with Families and Caregivers</a:t>
            </a:r>
          </a:p>
        </p:txBody>
      </p:sp>
      <p:sp>
        <p:nvSpPr>
          <p:cNvPr id="14" name="Rounded Rectangular Callout 13"/>
          <p:cNvSpPr/>
          <p:nvPr/>
        </p:nvSpPr>
        <p:spPr>
          <a:xfrm>
            <a:off x="6610104" y="2970364"/>
            <a:ext cx="2417957" cy="1271239"/>
          </a:xfrm>
          <a:prstGeom prst="wedgeRoundRectCallout">
            <a:avLst>
              <a:gd name="adj1" fmla="val -81093"/>
              <a:gd name="adj2" fmla="val 62501"/>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6765292" y="3282817"/>
            <a:ext cx="2107580" cy="646331"/>
          </a:xfrm>
          <a:prstGeom prst="rect">
            <a:avLst/>
          </a:prstGeom>
          <a:noFill/>
        </p:spPr>
        <p:txBody>
          <a:bodyPr wrap="square" rtlCol="0">
            <a:spAutoFit/>
          </a:bodyPr>
          <a:lstStyle/>
          <a:p>
            <a:pPr algn="ctr"/>
            <a:r>
              <a:rPr lang="en-US" dirty="0">
                <a:solidFill>
                  <a:schemeClr val="bg1"/>
                </a:solidFill>
              </a:rPr>
              <a:t>Early </a:t>
            </a:r>
          </a:p>
          <a:p>
            <a:pPr algn="ctr"/>
            <a:r>
              <a:rPr lang="en-US" dirty="0">
                <a:solidFill>
                  <a:schemeClr val="bg1"/>
                </a:solidFill>
              </a:rPr>
              <a:t>Intervention</a:t>
            </a:r>
          </a:p>
        </p:txBody>
      </p:sp>
      <p:sp>
        <p:nvSpPr>
          <p:cNvPr id="16" name="Rounded Rectangular Callout 15"/>
          <p:cNvSpPr/>
          <p:nvPr/>
        </p:nvSpPr>
        <p:spPr>
          <a:xfrm>
            <a:off x="6454915" y="4723099"/>
            <a:ext cx="2417957" cy="1271239"/>
          </a:xfrm>
          <a:prstGeom prst="wedgeRoundRectCallout">
            <a:avLst>
              <a:gd name="adj1" fmla="val -77864"/>
              <a:gd name="adj2" fmla="val 1975"/>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rPr>
              <a:t>Pre-school and kindergarten readiness </a:t>
            </a:r>
          </a:p>
        </p:txBody>
      </p:sp>
      <p:sp>
        <p:nvSpPr>
          <p:cNvPr id="17" name="Rounded Rectangular Callout 16"/>
          <p:cNvSpPr/>
          <p:nvPr/>
        </p:nvSpPr>
        <p:spPr>
          <a:xfrm>
            <a:off x="533399" y="5117706"/>
            <a:ext cx="2417957" cy="1271239"/>
          </a:xfrm>
          <a:prstGeom prst="wedgeRoundRectCallout">
            <a:avLst>
              <a:gd name="adj1" fmla="val 73403"/>
              <a:gd name="adj2" fmla="val -40130"/>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rPr>
              <a:t>Socialization </a:t>
            </a:r>
          </a:p>
        </p:txBody>
      </p:sp>
      <p:sp>
        <p:nvSpPr>
          <p:cNvPr id="18" name="Rounded Rectangular Callout 17"/>
          <p:cNvSpPr/>
          <p:nvPr/>
        </p:nvSpPr>
        <p:spPr>
          <a:xfrm>
            <a:off x="533400" y="1864658"/>
            <a:ext cx="2417957" cy="1271239"/>
          </a:xfrm>
          <a:prstGeom prst="wedgeRoundRectCallout">
            <a:avLst>
              <a:gd name="adj1" fmla="val 85393"/>
              <a:gd name="adj2" fmla="val 108992"/>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rPr>
              <a:t>Parent support and education </a:t>
            </a:r>
          </a:p>
        </p:txBody>
      </p:sp>
    </p:spTree>
    <p:extLst>
      <p:ext uri="{BB962C8B-B14F-4D97-AF65-F5344CB8AC3E}">
        <p14:creationId xmlns:p14="http://schemas.microsoft.com/office/powerpoint/2010/main" val="231011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8025" y="2777276"/>
            <a:ext cx="1796621" cy="1796621"/>
          </a:xfrm>
        </p:spPr>
      </p:pic>
      <p:sp>
        <p:nvSpPr>
          <p:cNvPr id="3" name="Slide Number Placeholder 2"/>
          <p:cNvSpPr>
            <a:spLocks noGrp="1"/>
          </p:cNvSpPr>
          <p:nvPr>
            <p:ph type="sldNum" sz="quarter" idx="12"/>
          </p:nvPr>
        </p:nvSpPr>
        <p:spPr/>
        <p:txBody>
          <a:bodyPr>
            <a:normAutofit/>
          </a:bodyPr>
          <a:lstStyle/>
          <a:p>
            <a:fld id="{10A2BF33-E76E-C74E-B6E1-3511D81ED3A6}" type="slidenum">
              <a:rPr lang="en-US" smtClean="0"/>
              <a:pPr/>
              <a:t>9</a:t>
            </a:fld>
            <a:endParaRPr lang="en-US"/>
          </a:p>
        </p:txBody>
      </p:sp>
      <p:sp>
        <p:nvSpPr>
          <p:cNvPr id="6" name="Rounded Rectangular Callout 5"/>
          <p:cNvSpPr/>
          <p:nvPr/>
        </p:nvSpPr>
        <p:spPr>
          <a:xfrm>
            <a:off x="262982" y="3302658"/>
            <a:ext cx="2417957" cy="1271239"/>
          </a:xfrm>
          <a:prstGeom prst="wedgeRoundRectCallout">
            <a:avLst>
              <a:gd name="adj1" fmla="val 88622"/>
              <a:gd name="adj2" fmla="val -23464"/>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ounded Rectangular Callout 6"/>
          <p:cNvSpPr/>
          <p:nvPr/>
        </p:nvSpPr>
        <p:spPr>
          <a:xfrm>
            <a:off x="367990" y="1655545"/>
            <a:ext cx="2417957" cy="1271239"/>
          </a:xfrm>
          <a:prstGeom prst="wedgeRoundRectCallout">
            <a:avLst>
              <a:gd name="adj1" fmla="val 85394"/>
              <a:gd name="adj2" fmla="val 52852"/>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ular Callout 7"/>
          <p:cNvSpPr/>
          <p:nvPr/>
        </p:nvSpPr>
        <p:spPr>
          <a:xfrm>
            <a:off x="5369950" y="1127666"/>
            <a:ext cx="2417957" cy="1271239"/>
          </a:xfrm>
          <a:prstGeom prst="wedgeRoundRectCallout">
            <a:avLst>
              <a:gd name="adj1" fmla="val -76942"/>
              <a:gd name="adj2" fmla="val 67765"/>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ounded Rectangular Callout 8"/>
          <p:cNvSpPr/>
          <p:nvPr/>
        </p:nvSpPr>
        <p:spPr>
          <a:xfrm>
            <a:off x="4945565" y="5383601"/>
            <a:ext cx="2417957" cy="1271239"/>
          </a:xfrm>
          <a:prstGeom prst="wedgeRoundRectCallout">
            <a:avLst>
              <a:gd name="adj1" fmla="val -51578"/>
              <a:gd name="adj2" fmla="val -93639"/>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p:cNvSpPr txBox="1"/>
          <p:nvPr/>
        </p:nvSpPr>
        <p:spPr>
          <a:xfrm>
            <a:off x="367990" y="2020684"/>
            <a:ext cx="2207942" cy="369332"/>
          </a:xfrm>
          <a:prstGeom prst="rect">
            <a:avLst/>
          </a:prstGeom>
          <a:noFill/>
        </p:spPr>
        <p:txBody>
          <a:bodyPr wrap="square" rtlCol="0">
            <a:spAutoFit/>
          </a:bodyPr>
          <a:lstStyle/>
          <a:p>
            <a:pPr algn="ctr"/>
            <a:r>
              <a:rPr lang="en-US" dirty="0">
                <a:solidFill>
                  <a:schemeClr val="bg1"/>
                </a:solidFill>
              </a:rPr>
              <a:t>School Services</a:t>
            </a:r>
          </a:p>
        </p:txBody>
      </p:sp>
      <p:sp>
        <p:nvSpPr>
          <p:cNvPr id="12" name="TextBox 11"/>
          <p:cNvSpPr txBox="1"/>
          <p:nvPr/>
        </p:nvSpPr>
        <p:spPr>
          <a:xfrm>
            <a:off x="5474957" y="1361847"/>
            <a:ext cx="2207942" cy="923330"/>
          </a:xfrm>
          <a:prstGeom prst="rect">
            <a:avLst/>
          </a:prstGeom>
          <a:noFill/>
        </p:spPr>
        <p:txBody>
          <a:bodyPr wrap="square" rtlCol="0">
            <a:spAutoFit/>
          </a:bodyPr>
          <a:lstStyle/>
          <a:p>
            <a:pPr algn="ctr"/>
            <a:r>
              <a:rPr lang="en-US" dirty="0">
                <a:solidFill>
                  <a:schemeClr val="bg1"/>
                </a:solidFill>
              </a:rPr>
              <a:t>Home based services and family support </a:t>
            </a:r>
          </a:p>
        </p:txBody>
      </p:sp>
      <p:sp>
        <p:nvSpPr>
          <p:cNvPr id="13" name="TextBox 12"/>
          <p:cNvSpPr txBox="1"/>
          <p:nvPr/>
        </p:nvSpPr>
        <p:spPr>
          <a:xfrm>
            <a:off x="275993" y="3484435"/>
            <a:ext cx="2207942" cy="923330"/>
          </a:xfrm>
          <a:prstGeom prst="rect">
            <a:avLst/>
          </a:prstGeom>
          <a:noFill/>
        </p:spPr>
        <p:txBody>
          <a:bodyPr wrap="square" rtlCol="0">
            <a:spAutoFit/>
          </a:bodyPr>
          <a:lstStyle/>
          <a:p>
            <a:pPr algn="ctr"/>
            <a:r>
              <a:rPr lang="en-US" dirty="0">
                <a:solidFill>
                  <a:schemeClr val="bg1"/>
                </a:solidFill>
              </a:rPr>
              <a:t>Private or Outpatient Services</a:t>
            </a:r>
          </a:p>
        </p:txBody>
      </p:sp>
      <p:sp>
        <p:nvSpPr>
          <p:cNvPr id="14" name="TextBox 13"/>
          <p:cNvSpPr txBox="1"/>
          <p:nvPr/>
        </p:nvSpPr>
        <p:spPr>
          <a:xfrm>
            <a:off x="5050572" y="5658302"/>
            <a:ext cx="2207942" cy="646331"/>
          </a:xfrm>
          <a:prstGeom prst="rect">
            <a:avLst/>
          </a:prstGeom>
          <a:noFill/>
        </p:spPr>
        <p:txBody>
          <a:bodyPr wrap="square" rtlCol="0">
            <a:spAutoFit/>
          </a:bodyPr>
          <a:lstStyle/>
          <a:p>
            <a:pPr algn="ctr"/>
            <a:r>
              <a:rPr lang="en-US" dirty="0">
                <a:solidFill>
                  <a:schemeClr val="bg1"/>
                </a:solidFill>
              </a:rPr>
              <a:t>Health and Medical Needs</a:t>
            </a:r>
          </a:p>
        </p:txBody>
      </p:sp>
      <p:sp>
        <p:nvSpPr>
          <p:cNvPr id="15" name="Rounded Rectangular Callout 14"/>
          <p:cNvSpPr/>
          <p:nvPr/>
        </p:nvSpPr>
        <p:spPr>
          <a:xfrm>
            <a:off x="6459344" y="3412499"/>
            <a:ext cx="2417957" cy="1271239"/>
          </a:xfrm>
          <a:prstGeom prst="wedgeRoundRectCallout">
            <a:avLst>
              <a:gd name="adj1" fmla="val -92623"/>
              <a:gd name="adj2" fmla="val -2412"/>
              <a:gd name="adj3" fmla="val 16667"/>
            </a:avLst>
          </a:prstGeom>
          <a:solidFill>
            <a:schemeClr val="accent2">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6516029" y="3724954"/>
            <a:ext cx="2207942" cy="646331"/>
          </a:xfrm>
          <a:prstGeom prst="rect">
            <a:avLst/>
          </a:prstGeom>
          <a:noFill/>
        </p:spPr>
        <p:txBody>
          <a:bodyPr wrap="square" rtlCol="0">
            <a:spAutoFit/>
          </a:bodyPr>
          <a:lstStyle/>
          <a:p>
            <a:pPr algn="ctr"/>
            <a:r>
              <a:rPr lang="en-US" dirty="0">
                <a:solidFill>
                  <a:schemeClr val="bg1"/>
                </a:solidFill>
              </a:rPr>
              <a:t>Transition Planning </a:t>
            </a:r>
          </a:p>
        </p:txBody>
      </p:sp>
      <p:sp>
        <p:nvSpPr>
          <p:cNvPr id="16" name="Rounded Rectangular Callout 15"/>
          <p:cNvSpPr/>
          <p:nvPr/>
        </p:nvSpPr>
        <p:spPr>
          <a:xfrm>
            <a:off x="1371133" y="5372563"/>
            <a:ext cx="2417957" cy="1271239"/>
          </a:xfrm>
          <a:prstGeom prst="wedgeRoundRectCallout">
            <a:avLst>
              <a:gd name="adj1" fmla="val 53572"/>
              <a:gd name="adj2" fmla="val -97148"/>
              <a:gd name="adj3" fmla="val 16667"/>
            </a:avLst>
          </a:prstGeom>
          <a:solidFill>
            <a:schemeClr val="accent5">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rPr>
              <a:t>Peer Interaction</a:t>
            </a:r>
          </a:p>
        </p:txBody>
      </p:sp>
    </p:spTree>
    <p:extLst>
      <p:ext uri="{BB962C8B-B14F-4D97-AF65-F5344CB8AC3E}">
        <p14:creationId xmlns:p14="http://schemas.microsoft.com/office/powerpoint/2010/main" val="339223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4824</TotalTime>
  <Words>1548</Words>
  <Application>Microsoft Office PowerPoint</Application>
  <PresentationFormat>On-screen Show (4:3)</PresentationFormat>
  <Paragraphs>284</Paragraphs>
  <Slides>31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MS PGothic</vt:lpstr>
      <vt:lpstr>MS PGothic</vt:lpstr>
      <vt:lpstr>Arial</vt:lpstr>
      <vt:lpstr>Calibri</vt:lpstr>
      <vt:lpstr>Century Gothic</vt:lpstr>
      <vt:lpstr>Times New Roman</vt:lpstr>
      <vt:lpstr>Wingdings</vt:lpstr>
      <vt:lpstr>Wingdings 3</vt:lpstr>
      <vt:lpstr>Ion</vt:lpstr>
      <vt:lpstr>Autism Spectrum Disorder in Alabama</vt:lpstr>
      <vt:lpstr>Did you know…</vt:lpstr>
      <vt:lpstr>The Numbers</vt:lpstr>
      <vt:lpstr>ADDM data </vt:lpstr>
      <vt:lpstr>What is Autism Spectrum Disorder (ASD)?</vt:lpstr>
      <vt:lpstr>Social-Ecological Model </vt:lpstr>
      <vt:lpstr>Life Course Perspective </vt:lpstr>
      <vt:lpstr>Early Childhood &amp; Transition to School</vt:lpstr>
      <vt:lpstr>School Age</vt:lpstr>
      <vt:lpstr>Transitioning to adulthood</vt:lpstr>
      <vt:lpstr>Considerations for Transition: Areas in Which Individuals May Need Support</vt:lpstr>
      <vt:lpstr>Adulthood</vt:lpstr>
      <vt:lpstr>Available Resources </vt:lpstr>
      <vt:lpstr>Autism ID Card</vt:lpstr>
      <vt:lpstr>Autism Friendly Campaign</vt:lpstr>
      <vt:lpstr>PowerPoint Presentation</vt:lpstr>
      <vt:lpstr>Networking Groups</vt:lpstr>
      <vt:lpstr>PowerPoint Presentation</vt:lpstr>
      <vt:lpstr>University ran numbers</vt:lpstr>
      <vt:lpstr>Regional Autism Networks</vt:lpstr>
      <vt:lpstr>Accessing Publicly Funded Services for Adults in Alabama</vt:lpstr>
      <vt:lpstr>Your Funds</vt:lpstr>
      <vt:lpstr>Autism Council’s Charge</vt:lpstr>
      <vt:lpstr>Autism Council’s Mission Statement</vt:lpstr>
      <vt:lpstr>AIACC and Adults</vt:lpstr>
      <vt:lpstr>Gaps in Care and Emerging Services</vt:lpstr>
      <vt:lpstr>Contact Autism Society of Alabama</vt:lpstr>
      <vt:lpstr>Contact Autism Council</vt:lpstr>
      <vt:lpstr>PowerPoint Presentation</vt:lpstr>
      <vt:lpstr>University ran numbers</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Interagency Autism Coordinating council</dc:title>
  <dc:creator>Allison Barter</dc:creator>
  <cp:lastModifiedBy>Anna McConnell</cp:lastModifiedBy>
  <cp:revision>256</cp:revision>
  <cp:lastPrinted>2019-02-15T17:38:56Z</cp:lastPrinted>
  <dcterms:created xsi:type="dcterms:W3CDTF">2014-06-03T12:01:06Z</dcterms:created>
  <dcterms:modified xsi:type="dcterms:W3CDTF">2019-06-14T18:54:42Z</dcterms:modified>
</cp:coreProperties>
</file>